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64" r:id="rId1"/>
  </p:sldMasterIdLst>
  <p:notesMasterIdLst>
    <p:notesMasterId r:id="rId55"/>
  </p:notesMasterIdLst>
  <p:sldIdLst>
    <p:sldId id="693" r:id="rId2"/>
    <p:sldId id="668" r:id="rId3"/>
    <p:sldId id="669" r:id="rId4"/>
    <p:sldId id="592" r:id="rId5"/>
    <p:sldId id="670" r:id="rId6"/>
    <p:sldId id="671" r:id="rId7"/>
    <p:sldId id="280" r:id="rId8"/>
    <p:sldId id="666" r:id="rId9"/>
    <p:sldId id="674" r:id="rId10"/>
    <p:sldId id="268" r:id="rId11"/>
    <p:sldId id="694" r:id="rId12"/>
    <p:sldId id="696" r:id="rId13"/>
    <p:sldId id="677" r:id="rId14"/>
    <p:sldId id="613" r:id="rId15"/>
    <p:sldId id="636" r:id="rId16"/>
    <p:sldId id="685" r:id="rId17"/>
    <p:sldId id="630" r:id="rId18"/>
    <p:sldId id="631" r:id="rId19"/>
    <p:sldId id="632" r:id="rId20"/>
    <p:sldId id="686" r:id="rId21"/>
    <p:sldId id="672" r:id="rId22"/>
    <p:sldId id="673" r:id="rId23"/>
    <p:sldId id="638" r:id="rId24"/>
    <p:sldId id="687" r:id="rId25"/>
    <p:sldId id="640" r:id="rId26"/>
    <p:sldId id="688" r:id="rId27"/>
    <p:sldId id="263" r:id="rId28"/>
    <p:sldId id="270" r:id="rId29"/>
    <p:sldId id="271" r:id="rId30"/>
    <p:sldId id="689" r:id="rId31"/>
    <p:sldId id="642" r:id="rId32"/>
    <p:sldId id="643" r:id="rId33"/>
    <p:sldId id="269" r:id="rId34"/>
    <p:sldId id="692" r:id="rId35"/>
    <p:sldId id="644" r:id="rId36"/>
    <p:sldId id="609" r:id="rId37"/>
    <p:sldId id="610" r:id="rId38"/>
    <p:sldId id="608" r:id="rId39"/>
    <p:sldId id="697" r:id="rId40"/>
    <p:sldId id="675" r:id="rId41"/>
    <p:sldId id="681" r:id="rId42"/>
    <p:sldId id="684" r:id="rId43"/>
    <p:sldId id="690" r:id="rId44"/>
    <p:sldId id="318" r:id="rId45"/>
    <p:sldId id="680" r:id="rId46"/>
    <p:sldId id="667" r:id="rId47"/>
    <p:sldId id="683" r:id="rId48"/>
    <p:sldId id="691" r:id="rId49"/>
    <p:sldId id="645" r:id="rId50"/>
    <p:sldId id="278" r:id="rId51"/>
    <p:sldId id="593" r:id="rId52"/>
    <p:sldId id="585" r:id="rId53"/>
    <p:sldId id="287" r:id="rId5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5828"/>
    <a:srgbClr val="00AEBB"/>
    <a:srgbClr val="0281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471"/>
    <p:restoredTop sz="96671"/>
  </p:normalViewPr>
  <p:slideViewPr>
    <p:cSldViewPr snapToGrid="0">
      <p:cViewPr varScale="1">
        <p:scale>
          <a:sx n="159" d="100"/>
          <a:sy n="159" d="100"/>
        </p:scale>
        <p:origin x="192" y="376"/>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44aaa0767c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44aaa0767c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20090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6198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8935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5848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21519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37749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0800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86925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e62ad20c76_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g2e62ad20c76_0_4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133096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6471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8728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46cbe31ec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46cbe31ec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990520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e62ad20c76_0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7" name="Google Shape;577;g2e62ad20c76_0_6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e62ad20c76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g2e62ad20c76_0_5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7371199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e62ad20c76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g2e62ad20c76_0_5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0645530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29008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5354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3161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fe16c0717b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g2fe16c0717b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fe16c0717b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 name="Google Shape;199;g2fe16c0717b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e62ad20c76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g2e62ad20c76_0_4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31329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94222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1473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e62ad20c76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g2e62ad20c76_0_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085066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Dark 1">
  <p:cSld name="TITLE_3">
    <p:bg>
      <p:bgPr>
        <a:gradFill>
          <a:gsLst>
            <a:gs pos="0">
              <a:srgbClr val="42B0FF"/>
            </a:gs>
            <a:gs pos="100000">
              <a:srgbClr val="076EB8"/>
            </a:gs>
          </a:gsLst>
          <a:lin ang="13500032" scaled="0"/>
        </a:gradFill>
        <a:effectLst/>
      </p:bgPr>
    </p:bg>
    <p:spTree>
      <p:nvGrpSpPr>
        <p:cNvPr id="1" name="Shape 28"/>
        <p:cNvGrpSpPr/>
        <p:nvPr/>
      </p:nvGrpSpPr>
      <p:grpSpPr>
        <a:xfrm>
          <a:off x="0" y="0"/>
          <a:ext cx="0" cy="0"/>
          <a:chOff x="0" y="0"/>
          <a:chExt cx="0" cy="0"/>
        </a:xfrm>
      </p:grpSpPr>
      <p:sp>
        <p:nvSpPr>
          <p:cNvPr id="29" name="Google Shape;29;p4"/>
          <p:cNvSpPr txBox="1">
            <a:spLocks noGrp="1"/>
          </p:cNvSpPr>
          <p:nvPr>
            <p:ph type="ctrTitle"/>
          </p:nvPr>
        </p:nvSpPr>
        <p:spPr>
          <a:xfrm>
            <a:off x="598100" y="1226378"/>
            <a:ext cx="5533500" cy="18945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30" name="Google Shape;30;p4"/>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pic>
        <p:nvPicPr>
          <p:cNvPr id="31" name="Google Shape;31;p4"/>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32" name="Google Shape;32;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
        <p:nvSpPr>
          <p:cNvPr id="33" name="Google Shape;33;p4"/>
          <p:cNvSpPr/>
          <p:nvPr/>
        </p:nvSpPr>
        <p:spPr>
          <a:xfrm>
            <a:off x="8208900" y="0"/>
            <a:ext cx="935100" cy="93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4" name="Google Shape;34;p4"/>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35" name="Google Shape;35;p4"/>
          <p:cNvPicPr preferRelativeResize="0"/>
          <p:nvPr/>
        </p:nvPicPr>
        <p:blipFill>
          <a:blip r:embed="rId4">
            <a:alphaModFix/>
          </a:blip>
          <a:stretch>
            <a:fillRect/>
          </a:stretch>
        </p:blipFill>
        <p:spPr>
          <a:xfrm>
            <a:off x="705588" y="4235030"/>
            <a:ext cx="1194674" cy="393600"/>
          </a:xfrm>
          <a:prstGeom prst="rect">
            <a:avLst/>
          </a:prstGeom>
          <a:noFill/>
          <a:ln>
            <a:noFill/>
          </a:ln>
        </p:spPr>
      </p:pic>
      <p:pic>
        <p:nvPicPr>
          <p:cNvPr id="2" name="Picture 1">
            <a:extLst>
              <a:ext uri="{FF2B5EF4-FFF2-40B4-BE49-F238E27FC236}">
                <a16:creationId xmlns:a16="http://schemas.microsoft.com/office/drawing/2014/main" id="{7537A803-49DD-9F6C-387C-2AF2628C619E}"/>
              </a:ext>
            </a:extLst>
          </p:cNvPr>
          <p:cNvPicPr>
            <a:picLocks noChangeAspect="1"/>
          </p:cNvPicPr>
          <p:nvPr userDrawn="1"/>
        </p:nvPicPr>
        <p:blipFill>
          <a:blip r:embed="rId5"/>
          <a:stretch>
            <a:fillRect/>
          </a:stretch>
        </p:blipFill>
        <p:spPr>
          <a:xfrm>
            <a:off x="2284576" y="4122678"/>
            <a:ext cx="1080274" cy="618303"/>
          </a:xfrm>
          <a:prstGeom prst="rect">
            <a:avLst/>
          </a:prstGeom>
        </p:spPr>
      </p:pic>
      <p:pic>
        <p:nvPicPr>
          <p:cNvPr id="3" name="Picture 2">
            <a:extLst>
              <a:ext uri="{FF2B5EF4-FFF2-40B4-BE49-F238E27FC236}">
                <a16:creationId xmlns:a16="http://schemas.microsoft.com/office/drawing/2014/main" id="{2BC99040-D52B-5FAC-01DD-AA11C386147B}"/>
              </a:ext>
            </a:extLst>
          </p:cNvPr>
          <p:cNvPicPr>
            <a:picLocks noChangeAspect="1"/>
          </p:cNvPicPr>
          <p:nvPr userDrawn="1"/>
        </p:nvPicPr>
        <p:blipFill>
          <a:blip r:embed="rId6"/>
          <a:stretch>
            <a:fillRect/>
          </a:stretch>
        </p:blipFill>
        <p:spPr>
          <a:xfrm>
            <a:off x="5572981" y="3566823"/>
            <a:ext cx="2641600" cy="14097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ransition 2">
  <p:cSld name="Transition 2">
    <p:spTree>
      <p:nvGrpSpPr>
        <p:cNvPr id="1" name="Shape 50"/>
        <p:cNvGrpSpPr/>
        <p:nvPr/>
      </p:nvGrpSpPr>
      <p:grpSpPr>
        <a:xfrm>
          <a:off x="0" y="0"/>
          <a:ext cx="0" cy="0"/>
          <a:chOff x="0" y="0"/>
          <a:chExt cx="0" cy="0"/>
        </a:xfrm>
      </p:grpSpPr>
      <p:cxnSp>
        <p:nvCxnSpPr>
          <p:cNvPr id="51" name="Google Shape;51;p13"/>
          <p:cNvCxnSpPr/>
          <p:nvPr userDrawn="1"/>
        </p:nvCxnSpPr>
        <p:spPr>
          <a:xfrm rot="9119805" flipH="1">
            <a:off x="3650097" y="534658"/>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2" name="Google Shape;52;p13"/>
          <p:cNvCxnSpPr/>
          <p:nvPr/>
        </p:nvCxnSpPr>
        <p:spPr>
          <a:xfrm rot="9119805" flipH="1">
            <a:off x="3421942" y="484085"/>
            <a:ext cx="6484046" cy="5376163"/>
          </a:xfrm>
          <a:prstGeom prst="straightConnector1">
            <a:avLst/>
          </a:prstGeom>
          <a:noFill/>
          <a:ln w="228600" cap="flat" cmpd="sng">
            <a:solidFill>
              <a:srgbClr val="0094FF"/>
            </a:solidFill>
            <a:prstDash val="solid"/>
            <a:round/>
            <a:headEnd type="none" w="med" len="med"/>
            <a:tailEnd type="none" w="med" len="med"/>
          </a:ln>
        </p:spPr>
      </p:cxnSp>
      <p:cxnSp>
        <p:nvCxnSpPr>
          <p:cNvPr id="53" name="Google Shape;53;p13"/>
          <p:cNvCxnSpPr/>
          <p:nvPr/>
        </p:nvCxnSpPr>
        <p:spPr>
          <a:xfrm rot="9119805" flipH="1">
            <a:off x="3845430" y="625744"/>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4" name="Google Shape;54;p13"/>
          <p:cNvCxnSpPr/>
          <p:nvPr/>
        </p:nvCxnSpPr>
        <p:spPr>
          <a:xfrm rot="9119805" flipH="1">
            <a:off x="4040763" y="716829"/>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5" name="Google Shape;55;p13"/>
          <p:cNvCxnSpPr/>
          <p:nvPr/>
        </p:nvCxnSpPr>
        <p:spPr>
          <a:xfrm rot="9119805" flipH="1">
            <a:off x="3223468" y="455785"/>
            <a:ext cx="6484046" cy="5376163"/>
          </a:xfrm>
          <a:prstGeom prst="straightConnector1">
            <a:avLst/>
          </a:prstGeom>
          <a:noFill/>
          <a:ln w="228600" cap="flat" cmpd="sng">
            <a:solidFill>
              <a:srgbClr val="0094FF"/>
            </a:solidFill>
            <a:prstDash val="solid"/>
            <a:round/>
            <a:headEnd type="none" w="med" len="med"/>
            <a:tailEnd type="none" w="med" len="med"/>
          </a:ln>
        </p:spPr>
      </p:cxnSp>
      <p:sp>
        <p:nvSpPr>
          <p:cNvPr id="56" name="Google Shape;56;p13"/>
          <p:cNvSpPr txBox="1">
            <a:spLocks noGrp="1"/>
          </p:cNvSpPr>
          <p:nvPr>
            <p:ph type="title"/>
          </p:nvPr>
        </p:nvSpPr>
        <p:spPr>
          <a:xfrm>
            <a:off x="797275" y="1460500"/>
            <a:ext cx="5108100" cy="13899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3778"/>
              </a:buClr>
              <a:buSzPts val="4400"/>
              <a:buFont typeface="Archivo"/>
              <a:buNone/>
              <a:defRPr sz="4400" b="1">
                <a:solidFill>
                  <a:srgbClr val="003778"/>
                </a:solidFill>
                <a:latin typeface="Archivo"/>
                <a:ea typeface="Archivo"/>
                <a:cs typeface="Archivo"/>
                <a:sym typeface="Archiv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57" name="Google Shape;57;p13"/>
          <p:cNvPicPr preferRelativeResize="0"/>
          <p:nvPr userDrawn="1"/>
        </p:nvPicPr>
        <p:blipFill>
          <a:blip r:embed="rId2">
            <a:alphaModFix/>
          </a:blip>
          <a:stretch>
            <a:fillRect/>
          </a:stretch>
        </p:blipFill>
        <p:spPr>
          <a:xfrm>
            <a:off x="7865000" y="3866600"/>
            <a:ext cx="1038600" cy="1038600"/>
          </a:xfrm>
          <a:prstGeom prst="rect">
            <a:avLst/>
          </a:prstGeom>
          <a:noFill/>
          <a:ln>
            <a:noFill/>
          </a:ln>
        </p:spPr>
      </p:pic>
      <p:sp>
        <p:nvSpPr>
          <p:cNvPr id="58" name="Google Shape;58;p13"/>
          <p:cNvSpPr txBox="1">
            <a:spLocks noGrp="1"/>
          </p:cNvSpPr>
          <p:nvPr>
            <p:ph type="subTitle" idx="1"/>
          </p:nvPr>
        </p:nvSpPr>
        <p:spPr>
          <a:xfrm>
            <a:off x="797275" y="2894575"/>
            <a:ext cx="4194600" cy="6570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94FF"/>
              </a:buClr>
              <a:buSzPts val="1900"/>
              <a:buFont typeface="Archivo"/>
              <a:buNone/>
              <a:defRPr sz="1900">
                <a:solidFill>
                  <a:srgbClr val="0094FF"/>
                </a:solidFill>
                <a:latin typeface="Archivo"/>
                <a:ea typeface="Archivo"/>
                <a:cs typeface="Archivo"/>
                <a:sym typeface="Archiv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16240516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99"/>
        <p:cNvGrpSpPr/>
        <p:nvPr/>
      </p:nvGrpSpPr>
      <p:grpSpPr>
        <a:xfrm>
          <a:off x="0" y="0"/>
          <a:ext cx="0" cy="0"/>
          <a:chOff x="0" y="0"/>
          <a:chExt cx="0" cy="0"/>
        </a:xfrm>
      </p:grpSpPr>
      <p:sp>
        <p:nvSpPr>
          <p:cNvPr id="100" name="Google Shape;100;p15"/>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101" name="Google Shape;101;p1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2" name="Picture 1">
            <a:extLst>
              <a:ext uri="{FF2B5EF4-FFF2-40B4-BE49-F238E27FC236}">
                <a16:creationId xmlns:a16="http://schemas.microsoft.com/office/drawing/2014/main" id="{BE238CB1-F8E6-F156-8915-1A35C64D23E6}"/>
              </a:ext>
            </a:extLst>
          </p:cNvPr>
          <p:cNvPicPr>
            <a:picLocks noChangeAspect="1"/>
          </p:cNvPicPr>
          <p:nvPr userDrawn="1"/>
        </p:nvPicPr>
        <p:blipFill>
          <a:blip r:embed="rId2"/>
          <a:stretch>
            <a:fillRect/>
          </a:stretch>
        </p:blipFill>
        <p:spPr>
          <a:xfrm>
            <a:off x="3251200" y="1866900"/>
            <a:ext cx="2641600" cy="1409700"/>
          </a:xfrm>
          <a:prstGeom prst="rect">
            <a:avLst/>
          </a:prstGeom>
        </p:spPr>
      </p:pic>
    </p:spTree>
    <p:extLst>
      <p:ext uri="{BB962C8B-B14F-4D97-AF65-F5344CB8AC3E}">
        <p14:creationId xmlns:p14="http://schemas.microsoft.com/office/powerpoint/2010/main" val="1823438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chemeClr val="bg1"/>
        </a:solidFill>
        <a:effectLst/>
      </p:bgPr>
    </p:bg>
    <p:spTree>
      <p:nvGrpSpPr>
        <p:cNvPr id="1" name="Shape 55"/>
        <p:cNvGrpSpPr/>
        <p:nvPr/>
      </p:nvGrpSpPr>
      <p:grpSpPr>
        <a:xfrm>
          <a:off x="0" y="0"/>
          <a:ext cx="0" cy="0"/>
          <a:chOff x="0" y="0"/>
          <a:chExt cx="0" cy="0"/>
        </a:xfrm>
      </p:grpSpPr>
      <p:sp>
        <p:nvSpPr>
          <p:cNvPr id="56" name="Google Shape;56;p8"/>
          <p:cNvSpPr/>
          <p:nvPr/>
        </p:nvSpPr>
        <p:spPr>
          <a:xfrm rot="5400000" flipH="1">
            <a:off x="-12" y="412830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8"/>
          <p:cNvSpPr txBox="1">
            <a:spLocks noGrp="1"/>
          </p:cNvSpPr>
          <p:nvPr>
            <p:ph type="title"/>
          </p:nvPr>
        </p:nvSpPr>
        <p:spPr>
          <a:xfrm>
            <a:off x="607150" y="2148722"/>
            <a:ext cx="8222100" cy="8388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pic>
        <p:nvPicPr>
          <p:cNvPr id="59" name="Google Shape;59;p8"/>
          <p:cNvPicPr preferRelativeResize="0"/>
          <p:nvPr/>
        </p:nvPicPr>
        <p:blipFill>
          <a:blip r:embed="rId2">
            <a:alphaModFix/>
          </a:blip>
          <a:stretch>
            <a:fillRect/>
          </a:stretch>
        </p:blipFill>
        <p:spPr>
          <a:xfrm>
            <a:off x="8155621" y="-1"/>
            <a:ext cx="988375" cy="988375"/>
          </a:xfrm>
          <a:prstGeom prst="rect">
            <a:avLst/>
          </a:prstGeom>
          <a:noFill/>
          <a:ln>
            <a:noFill/>
          </a:ln>
        </p:spPr>
      </p:pic>
      <p:pic>
        <p:nvPicPr>
          <p:cNvPr id="2" name="Picture 1">
            <a:extLst>
              <a:ext uri="{FF2B5EF4-FFF2-40B4-BE49-F238E27FC236}">
                <a16:creationId xmlns:a16="http://schemas.microsoft.com/office/drawing/2014/main" id="{59FB06FC-60F4-8BF5-9616-2928D77A42A0}"/>
              </a:ext>
            </a:extLst>
          </p:cNvPr>
          <p:cNvPicPr>
            <a:picLocks noChangeAspect="1"/>
          </p:cNvPicPr>
          <p:nvPr userDrawn="1"/>
        </p:nvPicPr>
        <p:blipFill>
          <a:blip r:embed="rId3"/>
          <a:stretch>
            <a:fillRect/>
          </a:stretch>
        </p:blipFill>
        <p:spPr>
          <a:xfrm>
            <a:off x="5572981" y="3566823"/>
            <a:ext cx="2641600" cy="14097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9"/>
          <p:cNvSpPr/>
          <p:nvPr/>
        </p:nvSpPr>
        <p:spPr>
          <a:xfrm>
            <a:off x="8432941" y="4431167"/>
            <a:ext cx="724200" cy="72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9"/>
          <p:cNvSpPr/>
          <p:nvPr/>
        </p:nvSpPr>
        <p:spPr>
          <a:xfrm rot="10800000">
            <a:off x="7701526" y="4431200"/>
            <a:ext cx="731400" cy="730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4" name="Google Shape;64;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
        <p:nvSpPr>
          <p:cNvPr id="65" name="Google Shape;65;p9"/>
          <p:cNvSpPr/>
          <p:nvPr/>
        </p:nvSpPr>
        <p:spPr>
          <a:xfrm>
            <a:off x="8418600" y="0"/>
            <a:ext cx="725400" cy="725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9"/>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pic>
        <p:nvPicPr>
          <p:cNvPr id="67" name="Google Shape;67;p9"/>
          <p:cNvPicPr preferRelativeResize="0"/>
          <p:nvPr/>
        </p:nvPicPr>
        <p:blipFill>
          <a:blip r:embed="rId2">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6035C707-BB64-8BEE-9847-BDAD06307F99}"/>
              </a:ext>
            </a:extLst>
          </p:cNvPr>
          <p:cNvPicPr>
            <a:picLocks noChangeAspect="1"/>
          </p:cNvPicPr>
          <p:nvPr userDrawn="1"/>
        </p:nvPicPr>
        <p:blipFill>
          <a:blip r:embed="rId3"/>
          <a:stretch>
            <a:fillRect/>
          </a:stretch>
        </p:blipFill>
        <p:spPr>
          <a:xfrm>
            <a:off x="1315843" y="4618434"/>
            <a:ext cx="673323" cy="38538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311700" y="410000"/>
            <a:ext cx="66141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0" name="Google Shape;70;p10"/>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1" name="Google Shape;71;p10"/>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2" name="Google Shape;72;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dirty="0"/>
          </a:p>
        </p:txBody>
      </p:sp>
      <p:grpSp>
        <p:nvGrpSpPr>
          <p:cNvPr id="73" name="Google Shape;73;p10"/>
          <p:cNvGrpSpPr/>
          <p:nvPr/>
        </p:nvGrpSpPr>
        <p:grpSpPr>
          <a:xfrm>
            <a:off x="6971838" y="-12"/>
            <a:ext cx="2174881" cy="1450030"/>
            <a:chOff x="6098378" y="5"/>
            <a:chExt cx="3045625" cy="2030570"/>
          </a:xfrm>
        </p:grpSpPr>
        <p:sp>
          <p:nvSpPr>
            <p:cNvPr id="74" name="Google Shape;74;p10"/>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10"/>
            <p:cNvSpPr/>
            <p:nvPr/>
          </p:nvSpPr>
          <p:spPr>
            <a:xfrm flipH="1">
              <a:off x="7113463" y="5"/>
              <a:ext cx="1015200" cy="10152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10"/>
            <p:cNvSpPr/>
            <p:nvPr/>
          </p:nvSpPr>
          <p:spPr>
            <a:xfrm rot="10800000">
              <a:off x="6098378" y="97"/>
              <a:ext cx="1015200" cy="10152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10"/>
            <p:cNvSpPr/>
            <p:nvPr/>
          </p:nvSpPr>
          <p:spPr>
            <a:xfrm rot="10800000">
              <a:off x="8128789" y="101537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78" name="Google Shape;78;p10"/>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79" name="Google Shape;79;p10"/>
          <p:cNvPicPr preferRelativeResize="0"/>
          <p:nvPr/>
        </p:nvPicPr>
        <p:blipFill>
          <a:blip r:embed="rId3">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4C3F07AF-469B-D3CF-D9C7-4D2528542FA3}"/>
              </a:ext>
            </a:extLst>
          </p:cNvPr>
          <p:cNvPicPr>
            <a:picLocks noChangeAspect="1"/>
          </p:cNvPicPr>
          <p:nvPr userDrawn="1"/>
        </p:nvPicPr>
        <p:blipFill>
          <a:blip r:embed="rId4"/>
          <a:stretch>
            <a:fillRect/>
          </a:stretch>
        </p:blipFill>
        <p:spPr>
          <a:xfrm>
            <a:off x="1315843" y="4618434"/>
            <a:ext cx="673323" cy="38538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84"/>
        <p:cNvGrpSpPr/>
        <p:nvPr/>
      </p:nvGrpSpPr>
      <p:grpSpPr>
        <a:xfrm>
          <a:off x="0" y="0"/>
          <a:ext cx="0" cy="0"/>
          <a:chOff x="0" y="0"/>
          <a:chExt cx="0" cy="0"/>
        </a:xfrm>
      </p:grpSpPr>
      <p:sp>
        <p:nvSpPr>
          <p:cNvPr id="85" name="Google Shape;85;p1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6" name="Google Shape;86;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dirty="0"/>
          </a:p>
        </p:txBody>
      </p:sp>
      <p:sp>
        <p:nvSpPr>
          <p:cNvPr id="87" name="Google Shape;87;p12"/>
          <p:cNvSpPr/>
          <p:nvPr/>
        </p:nvSpPr>
        <p:spPr>
          <a:xfrm>
            <a:off x="8418600" y="0"/>
            <a:ext cx="725400" cy="725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8" name="Google Shape;88;p12"/>
          <p:cNvPicPr preferRelativeResize="0"/>
          <p:nvPr/>
        </p:nvPicPr>
        <p:blipFill>
          <a:blip r:embed="rId2">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F61A5555-1EA5-9B0F-AFC7-EDE40AE86522}"/>
              </a:ext>
            </a:extLst>
          </p:cNvPr>
          <p:cNvPicPr>
            <a:picLocks noChangeAspect="1"/>
          </p:cNvPicPr>
          <p:nvPr userDrawn="1"/>
        </p:nvPicPr>
        <p:blipFill>
          <a:blip r:embed="rId3"/>
          <a:stretch>
            <a:fillRect/>
          </a:stretch>
        </p:blipFill>
        <p:spPr>
          <a:xfrm>
            <a:off x="1315843" y="4618434"/>
            <a:ext cx="673323" cy="385382"/>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lt1"/>
        </a:solidFill>
        <a:effectLst/>
      </p:bgPr>
    </p:bg>
    <p:spTree>
      <p:nvGrpSpPr>
        <p:cNvPr id="1" name="Shape 102"/>
        <p:cNvGrpSpPr/>
        <p:nvPr/>
      </p:nvGrpSpPr>
      <p:grpSpPr>
        <a:xfrm>
          <a:off x="0" y="0"/>
          <a:ext cx="0" cy="0"/>
          <a:chOff x="0" y="0"/>
          <a:chExt cx="0" cy="0"/>
        </a:xfrm>
      </p:grpSpPr>
      <p:grpSp>
        <p:nvGrpSpPr>
          <p:cNvPr id="103" name="Google Shape;103;p16"/>
          <p:cNvGrpSpPr/>
          <p:nvPr/>
        </p:nvGrpSpPr>
        <p:grpSpPr>
          <a:xfrm>
            <a:off x="6098378" y="5"/>
            <a:ext cx="3045625" cy="2030570"/>
            <a:chOff x="6098378" y="5"/>
            <a:chExt cx="3045625" cy="2030570"/>
          </a:xfrm>
        </p:grpSpPr>
        <p:sp>
          <p:nvSpPr>
            <p:cNvPr id="104" name="Google Shape;104;p16"/>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16"/>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16"/>
            <p:cNvSpPr/>
            <p:nvPr/>
          </p:nvSpPr>
          <p:spPr>
            <a:xfrm rot="10800000">
              <a:off x="6098378" y="97"/>
              <a:ext cx="1015200" cy="10152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16"/>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8" name="Google Shape;108;p16"/>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109" name="Google Shape;109;p16"/>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110" name="Google Shape;110;p1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pic>
        <p:nvPicPr>
          <p:cNvPr id="111" name="Google Shape;111;p16"/>
          <p:cNvPicPr preferRelativeResize="0"/>
          <p:nvPr/>
        </p:nvPicPr>
        <p:blipFill>
          <a:blip r:embed="rId2">
            <a:alphaModFix/>
          </a:blip>
          <a:stretch>
            <a:fillRect/>
          </a:stretch>
        </p:blipFill>
        <p:spPr>
          <a:xfrm>
            <a:off x="8460425" y="301096"/>
            <a:ext cx="286575" cy="429875"/>
          </a:xfrm>
          <a:prstGeom prst="rect">
            <a:avLst/>
          </a:prstGeom>
          <a:noFill/>
          <a:ln>
            <a:noFill/>
          </a:ln>
        </p:spPr>
      </p:pic>
      <p:pic>
        <p:nvPicPr>
          <p:cNvPr id="2" name="Picture 1">
            <a:extLst>
              <a:ext uri="{FF2B5EF4-FFF2-40B4-BE49-F238E27FC236}">
                <a16:creationId xmlns:a16="http://schemas.microsoft.com/office/drawing/2014/main" id="{B3888DF8-45E6-36F6-DBB1-4D819BA05C73}"/>
              </a:ext>
            </a:extLst>
          </p:cNvPr>
          <p:cNvPicPr>
            <a:picLocks noChangeAspect="1"/>
          </p:cNvPicPr>
          <p:nvPr userDrawn="1"/>
        </p:nvPicPr>
        <p:blipFill>
          <a:blip r:embed="rId3"/>
          <a:stretch>
            <a:fillRect/>
          </a:stretch>
        </p:blipFill>
        <p:spPr>
          <a:xfrm>
            <a:off x="397000" y="158374"/>
            <a:ext cx="1828048" cy="975545"/>
          </a:xfrm>
          <a:prstGeom prst="rect">
            <a:avLst/>
          </a:prstGeom>
        </p:spPr>
      </p:pic>
    </p:spTree>
    <p:extLst>
      <p:ext uri="{BB962C8B-B14F-4D97-AF65-F5344CB8AC3E}">
        <p14:creationId xmlns:p14="http://schemas.microsoft.com/office/powerpoint/2010/main" val="4093596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Full Width">
  <p:cSld name="Text Full Width">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33750" y="179822"/>
            <a:ext cx="7486800" cy="6993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24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
        <p:nvSpPr>
          <p:cNvPr id="15" name="Google Shape;15;p3"/>
          <p:cNvSpPr txBox="1">
            <a:spLocks noGrp="1"/>
          </p:cNvSpPr>
          <p:nvPr>
            <p:ph type="body" idx="1"/>
          </p:nvPr>
        </p:nvSpPr>
        <p:spPr>
          <a:xfrm>
            <a:off x="233750" y="879125"/>
            <a:ext cx="8725500" cy="3980700"/>
          </a:xfrm>
          <a:prstGeom prst="rect">
            <a:avLst/>
          </a:prstGeom>
          <a:noFill/>
          <a:ln>
            <a:noFill/>
          </a:ln>
        </p:spPr>
        <p:txBody>
          <a:bodyPr spcFirstLastPara="1" wrap="square" lIns="91425" tIns="91425" rIns="91425" bIns="91425" anchor="t" anchorCtr="0">
            <a:noAutofit/>
          </a:bodyPr>
          <a:lstStyle>
            <a:lvl1pPr marL="457189" marR="0" lvl="0" indent="-342892" algn="l" rtl="0">
              <a:lnSpc>
                <a:spcPct val="100000"/>
              </a:lnSpc>
              <a:spcBef>
                <a:spcPts val="800"/>
              </a:spcBef>
              <a:spcAft>
                <a:spcPts val="0"/>
              </a:spcAft>
              <a:buClr>
                <a:srgbClr val="168FDF"/>
              </a:buClr>
              <a:buSzPts val="1800"/>
              <a:buFont typeface="Arial"/>
              <a:buChar char="●"/>
              <a:defRPr sz="1800" i="0" u="none" strike="noStrike" cap="none">
                <a:solidFill>
                  <a:srgbClr val="2F2F2F"/>
                </a:solidFill>
                <a:latin typeface="Arial"/>
                <a:ea typeface="Arial"/>
                <a:cs typeface="Arial"/>
                <a:sym typeface="Arial"/>
              </a:defRPr>
            </a:lvl1pPr>
            <a:lvl2pPr marL="914378" marR="0" lvl="1" indent="-336542" algn="l" rtl="0">
              <a:lnSpc>
                <a:spcPct val="100000"/>
              </a:lnSpc>
              <a:spcBef>
                <a:spcPts val="400"/>
              </a:spcBef>
              <a:spcAft>
                <a:spcPts val="0"/>
              </a:spcAft>
              <a:buClr>
                <a:srgbClr val="168FDF"/>
              </a:buClr>
              <a:buSzPts val="1700"/>
              <a:buFont typeface="Arial"/>
              <a:buChar char="○"/>
              <a:defRPr sz="1700" i="0" u="none" strike="noStrike" cap="none">
                <a:solidFill>
                  <a:srgbClr val="2F2F2F"/>
                </a:solidFill>
                <a:latin typeface="Arial"/>
                <a:ea typeface="Arial"/>
                <a:cs typeface="Arial"/>
                <a:sym typeface="Arial"/>
              </a:defRPr>
            </a:lvl2pPr>
            <a:lvl3pPr marL="1371566" marR="0" lvl="2" indent="-330192" algn="l" rtl="0">
              <a:lnSpc>
                <a:spcPct val="100000"/>
              </a:lnSpc>
              <a:spcBef>
                <a:spcPts val="400"/>
              </a:spcBef>
              <a:spcAft>
                <a:spcPts val="0"/>
              </a:spcAft>
              <a:buClr>
                <a:srgbClr val="168FDF"/>
              </a:buClr>
              <a:buSzPts val="1600"/>
              <a:buFont typeface="Arial"/>
              <a:buChar char="■"/>
              <a:defRPr sz="1600" i="0" u="none" strike="noStrike" cap="none">
                <a:solidFill>
                  <a:srgbClr val="2F2F2F"/>
                </a:solidFill>
                <a:latin typeface="Arial"/>
                <a:ea typeface="Arial"/>
                <a:cs typeface="Arial"/>
                <a:sym typeface="Arial"/>
              </a:defRPr>
            </a:lvl3pPr>
            <a:lvl4pPr marL="1828754" marR="0" lvl="3" indent="-323842" algn="l" rtl="0">
              <a:lnSpc>
                <a:spcPct val="100000"/>
              </a:lnSpc>
              <a:spcBef>
                <a:spcPts val="400"/>
              </a:spcBef>
              <a:spcAft>
                <a:spcPts val="0"/>
              </a:spcAft>
              <a:buClr>
                <a:srgbClr val="168FDF"/>
              </a:buClr>
              <a:buSzPts val="1500"/>
              <a:buFont typeface="Arial"/>
              <a:buChar char="●"/>
              <a:defRPr sz="1500" i="0" u="none" strike="noStrike" cap="none">
                <a:solidFill>
                  <a:srgbClr val="2F2F2F"/>
                </a:solidFill>
                <a:latin typeface="Arial"/>
                <a:ea typeface="Arial"/>
                <a:cs typeface="Arial"/>
                <a:sym typeface="Arial"/>
              </a:defRPr>
            </a:lvl4pPr>
            <a:lvl5pPr marL="2285943" marR="0" lvl="4" indent="-317492" algn="l" rtl="0">
              <a:lnSpc>
                <a:spcPct val="100000"/>
              </a:lnSpc>
              <a:spcBef>
                <a:spcPts val="400"/>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2743132" marR="0" lvl="5"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6pPr>
            <a:lvl7pPr marL="3200320" marR="0" lvl="6"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7pPr>
            <a:lvl8pPr marL="3657509" marR="0" lvl="7"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8pPr>
            <a:lvl9pPr marL="4114697" marR="0" lvl="8"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9pPr>
          </a:lstStyle>
          <a:p>
            <a:endParaRPr dirty="0"/>
          </a:p>
        </p:txBody>
      </p:sp>
      <p:pic>
        <p:nvPicPr>
          <p:cNvPr id="5" name="Picture 4">
            <a:extLst>
              <a:ext uri="{FF2B5EF4-FFF2-40B4-BE49-F238E27FC236}">
                <a16:creationId xmlns:a16="http://schemas.microsoft.com/office/drawing/2014/main" id="{3F33C0CA-AF97-314A-AA44-08F61CE32073}"/>
              </a:ext>
            </a:extLst>
          </p:cNvPr>
          <p:cNvPicPr>
            <a:picLocks noChangeAspect="1"/>
          </p:cNvPicPr>
          <p:nvPr userDrawn="1"/>
        </p:nvPicPr>
        <p:blipFill>
          <a:blip r:embed="rId2"/>
          <a:stretch>
            <a:fillRect/>
          </a:stretch>
        </p:blipFill>
        <p:spPr>
          <a:xfrm>
            <a:off x="7445941" y="89104"/>
            <a:ext cx="1539834" cy="881336"/>
          </a:xfrm>
          <a:prstGeom prst="rect">
            <a:avLst/>
          </a:prstGeom>
        </p:spPr>
      </p:pic>
      <p:pic>
        <p:nvPicPr>
          <p:cNvPr id="6" name="Google Shape;44;p18">
            <a:extLst>
              <a:ext uri="{FF2B5EF4-FFF2-40B4-BE49-F238E27FC236}">
                <a16:creationId xmlns:a16="http://schemas.microsoft.com/office/drawing/2014/main" id="{01DFF06F-6150-6AF4-A5D9-0F38FAD59327}"/>
              </a:ext>
            </a:extLst>
          </p:cNvPr>
          <p:cNvPicPr preferRelativeResize="0"/>
          <p:nvPr userDrawn="1"/>
        </p:nvPicPr>
        <p:blipFill rotWithShape="1">
          <a:blip r:embed="rId3">
            <a:alphaModFix/>
          </a:blip>
          <a:srcRect/>
          <a:stretch/>
        </p:blipFill>
        <p:spPr>
          <a:xfrm>
            <a:off x="190335" y="4651201"/>
            <a:ext cx="970780" cy="319850"/>
          </a:xfrm>
          <a:prstGeom prst="rect">
            <a:avLst/>
          </a:prstGeom>
          <a:noFill/>
          <a:ln>
            <a:noFill/>
          </a:ln>
        </p:spPr>
      </p:pic>
    </p:spTree>
    <p:extLst>
      <p:ext uri="{BB962C8B-B14F-4D97-AF65-F5344CB8AC3E}">
        <p14:creationId xmlns:p14="http://schemas.microsoft.com/office/powerpoint/2010/main" val="1723510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PDX General">
  <p:cSld name="SPDX General">
    <p:spTree>
      <p:nvGrpSpPr>
        <p:cNvPr id="1" name="Shape 59"/>
        <p:cNvGrpSpPr/>
        <p:nvPr/>
      </p:nvGrpSpPr>
      <p:grpSpPr>
        <a:xfrm>
          <a:off x="0" y="0"/>
          <a:ext cx="0" cy="0"/>
          <a:chOff x="0" y="0"/>
          <a:chExt cx="0" cy="0"/>
        </a:xfrm>
      </p:grpSpPr>
      <p:sp>
        <p:nvSpPr>
          <p:cNvPr id="60" name="Google Shape;60;p14"/>
          <p:cNvSpPr txBox="1">
            <a:spLocks noGrp="1"/>
          </p:cNvSpPr>
          <p:nvPr>
            <p:ph type="sldNum" idx="12"/>
          </p:nvPr>
        </p:nvSpPr>
        <p:spPr>
          <a:xfrm>
            <a:off x="8817154" y="4937760"/>
            <a:ext cx="275700" cy="205800"/>
          </a:xfrm>
          <a:prstGeom prst="rect">
            <a:avLst/>
          </a:prstGeom>
          <a:noFill/>
          <a:ln>
            <a:noFill/>
          </a:ln>
        </p:spPr>
        <p:txBody>
          <a:bodyPr spcFirstLastPara="1" wrap="square" lIns="68575" tIns="34275" rIns="68575" bIns="34275" anchor="ctr" anchorCtr="0">
            <a:normAutofit/>
          </a:bodyPr>
          <a:lstStyle>
            <a:lvl1pPr marL="0" marR="0" lvl="0" indent="0" algn="r" rtl="0">
              <a:spcBef>
                <a:spcPts val="0"/>
              </a:spcBef>
              <a:buNone/>
              <a:defRPr sz="800">
                <a:solidFill>
                  <a:srgbClr val="0094FF"/>
                </a:solidFill>
                <a:latin typeface="Archivo"/>
                <a:ea typeface="Archivo"/>
                <a:cs typeface="Archivo"/>
                <a:sym typeface="Archivo"/>
              </a:defRPr>
            </a:lvl1pPr>
            <a:lvl2pPr marL="0" marR="0" lvl="1" indent="0" algn="r" rtl="0">
              <a:spcBef>
                <a:spcPts val="0"/>
              </a:spcBef>
              <a:buNone/>
              <a:defRPr sz="800">
                <a:solidFill>
                  <a:srgbClr val="0094FF"/>
                </a:solidFill>
                <a:latin typeface="Archivo"/>
                <a:ea typeface="Archivo"/>
                <a:cs typeface="Archivo"/>
                <a:sym typeface="Archivo"/>
              </a:defRPr>
            </a:lvl2pPr>
            <a:lvl3pPr marL="0" marR="0" lvl="2" indent="0" algn="r" rtl="0">
              <a:spcBef>
                <a:spcPts val="0"/>
              </a:spcBef>
              <a:buNone/>
              <a:defRPr sz="800">
                <a:solidFill>
                  <a:srgbClr val="0094FF"/>
                </a:solidFill>
                <a:latin typeface="Archivo"/>
                <a:ea typeface="Archivo"/>
                <a:cs typeface="Archivo"/>
                <a:sym typeface="Archivo"/>
              </a:defRPr>
            </a:lvl3pPr>
            <a:lvl4pPr marL="0" marR="0" lvl="3" indent="0" algn="r" rtl="0">
              <a:spcBef>
                <a:spcPts val="0"/>
              </a:spcBef>
              <a:buNone/>
              <a:defRPr sz="800">
                <a:solidFill>
                  <a:srgbClr val="0094FF"/>
                </a:solidFill>
                <a:latin typeface="Archivo"/>
                <a:ea typeface="Archivo"/>
                <a:cs typeface="Archivo"/>
                <a:sym typeface="Archivo"/>
              </a:defRPr>
            </a:lvl4pPr>
            <a:lvl5pPr marL="0" marR="0" lvl="4" indent="0" algn="r" rtl="0">
              <a:spcBef>
                <a:spcPts val="0"/>
              </a:spcBef>
              <a:buNone/>
              <a:defRPr sz="800">
                <a:solidFill>
                  <a:srgbClr val="0094FF"/>
                </a:solidFill>
                <a:latin typeface="Archivo"/>
                <a:ea typeface="Archivo"/>
                <a:cs typeface="Archivo"/>
                <a:sym typeface="Archivo"/>
              </a:defRPr>
            </a:lvl5pPr>
            <a:lvl6pPr marL="0" marR="0" lvl="5" indent="0" algn="r" rtl="0">
              <a:spcBef>
                <a:spcPts val="0"/>
              </a:spcBef>
              <a:buNone/>
              <a:defRPr sz="800">
                <a:solidFill>
                  <a:srgbClr val="0094FF"/>
                </a:solidFill>
                <a:latin typeface="Archivo"/>
                <a:ea typeface="Archivo"/>
                <a:cs typeface="Archivo"/>
                <a:sym typeface="Archivo"/>
              </a:defRPr>
            </a:lvl6pPr>
            <a:lvl7pPr marL="0" marR="0" lvl="6" indent="0" algn="r" rtl="0">
              <a:spcBef>
                <a:spcPts val="0"/>
              </a:spcBef>
              <a:buNone/>
              <a:defRPr sz="800">
                <a:solidFill>
                  <a:srgbClr val="0094FF"/>
                </a:solidFill>
                <a:latin typeface="Archivo"/>
                <a:ea typeface="Archivo"/>
                <a:cs typeface="Archivo"/>
                <a:sym typeface="Archivo"/>
              </a:defRPr>
            </a:lvl7pPr>
            <a:lvl8pPr marL="0" marR="0" lvl="7" indent="0" algn="r" rtl="0">
              <a:spcBef>
                <a:spcPts val="0"/>
              </a:spcBef>
              <a:buNone/>
              <a:defRPr sz="800">
                <a:solidFill>
                  <a:srgbClr val="0094FF"/>
                </a:solidFill>
                <a:latin typeface="Archivo"/>
                <a:ea typeface="Archivo"/>
                <a:cs typeface="Archivo"/>
                <a:sym typeface="Archivo"/>
              </a:defRPr>
            </a:lvl8pPr>
            <a:lvl9pPr marL="0" marR="0" lvl="8" indent="0" algn="r" rtl="0">
              <a:spcBef>
                <a:spcPts val="0"/>
              </a:spcBef>
              <a:buNone/>
              <a:defRPr sz="800">
                <a:solidFill>
                  <a:srgbClr val="0094FF"/>
                </a:solidFill>
                <a:latin typeface="Archivo"/>
                <a:ea typeface="Archivo"/>
                <a:cs typeface="Archivo"/>
                <a:sym typeface="Archivo"/>
              </a:defRPr>
            </a:lvl9pPr>
          </a:lstStyle>
          <a:p>
            <a:pPr marL="0" lvl="0" indent="0" algn="r" rtl="0">
              <a:spcBef>
                <a:spcPts val="0"/>
              </a:spcBef>
              <a:spcAft>
                <a:spcPts val="0"/>
              </a:spcAft>
              <a:buNone/>
            </a:pPr>
            <a:r>
              <a:rPr lang="en-GB" dirty="0"/>
              <a:t>#</a:t>
            </a:r>
            <a:endParaRPr i="0" u="none" strike="noStrike" cap="none" dirty="0"/>
          </a:p>
        </p:txBody>
      </p:sp>
      <p:cxnSp>
        <p:nvCxnSpPr>
          <p:cNvPr id="61" name="Google Shape;61;p14"/>
          <p:cNvCxnSpPr/>
          <p:nvPr/>
        </p:nvCxnSpPr>
        <p:spPr>
          <a:xfrm flipH="1">
            <a:off x="162500" y="190900"/>
            <a:ext cx="9300" cy="4428300"/>
          </a:xfrm>
          <a:prstGeom prst="straightConnector1">
            <a:avLst/>
          </a:prstGeom>
          <a:noFill/>
          <a:ln w="9525" cap="flat" cmpd="sng">
            <a:solidFill>
              <a:srgbClr val="168FDF"/>
            </a:solidFill>
            <a:prstDash val="solid"/>
            <a:miter lim="8000"/>
            <a:headEnd type="none" w="sm" len="sm"/>
            <a:tailEnd type="none" w="sm" len="sm"/>
          </a:ln>
        </p:spPr>
      </p:cxnSp>
      <p:sp>
        <p:nvSpPr>
          <p:cNvPr id="62" name="Google Shape;62;p14"/>
          <p:cNvSpPr txBox="1">
            <a:spLocks noGrp="1"/>
          </p:cNvSpPr>
          <p:nvPr>
            <p:ph type="title"/>
          </p:nvPr>
        </p:nvSpPr>
        <p:spPr>
          <a:xfrm>
            <a:off x="268975" y="614300"/>
            <a:ext cx="6206100" cy="373200"/>
          </a:xfrm>
          <a:prstGeom prst="rect">
            <a:avLst/>
          </a:prstGeom>
          <a:noFill/>
          <a:ln>
            <a:noFill/>
          </a:ln>
        </p:spPr>
        <p:txBody>
          <a:bodyPr spcFirstLastPara="1" wrap="square" lIns="91425" tIns="91425" rIns="91425" bIns="91425" anchor="ctr" anchorCtr="0">
            <a:normAutofit/>
          </a:bodyPr>
          <a:lstStyle>
            <a:lvl1pPr marL="0" marR="0" lvl="0" indent="0" algn="l" rtl="0">
              <a:lnSpc>
                <a:spcPct val="90000"/>
              </a:lnSpc>
              <a:spcBef>
                <a:spcPts val="0"/>
              </a:spcBef>
              <a:spcAft>
                <a:spcPts val="0"/>
              </a:spcAft>
              <a:buClr>
                <a:srgbClr val="0094FF"/>
              </a:buClr>
              <a:buSzPts val="1800"/>
              <a:buFont typeface="Archivo Light"/>
              <a:buNone/>
              <a:defRPr sz="1800" i="0" u="none" strike="noStrike" cap="none">
                <a:solidFill>
                  <a:srgbClr val="0094FF"/>
                </a:solidFill>
                <a:latin typeface="Archivo Light"/>
                <a:ea typeface="Archivo Light"/>
                <a:cs typeface="Archivo Light"/>
                <a:sym typeface="Archivo Light"/>
              </a:defRPr>
            </a:lvl1pPr>
            <a:lvl2pPr lvl="1"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2pPr>
            <a:lvl3pPr lvl="2"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3pPr>
            <a:lvl4pPr lvl="3"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4pPr>
            <a:lvl5pPr lvl="4"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5pPr>
            <a:lvl6pPr lvl="5"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6pPr>
            <a:lvl7pPr lvl="6"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7pPr>
            <a:lvl8pPr lvl="7"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8pPr>
            <a:lvl9pPr lvl="8"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9pPr>
          </a:lstStyle>
          <a:p>
            <a:endParaRPr/>
          </a:p>
        </p:txBody>
      </p:sp>
      <p:sp>
        <p:nvSpPr>
          <p:cNvPr id="63" name="Google Shape;63;p14"/>
          <p:cNvSpPr txBox="1">
            <a:spLocks noGrp="1"/>
          </p:cNvSpPr>
          <p:nvPr>
            <p:ph type="title" idx="2"/>
          </p:nvPr>
        </p:nvSpPr>
        <p:spPr>
          <a:xfrm>
            <a:off x="268975" y="214599"/>
            <a:ext cx="7486800" cy="499500"/>
          </a:xfrm>
          <a:prstGeom prst="rect">
            <a:avLst/>
          </a:prstGeom>
          <a:noFill/>
          <a:ln>
            <a:noFill/>
          </a:ln>
        </p:spPr>
        <p:txBody>
          <a:bodyPr spcFirstLastPara="1" wrap="square" lIns="91425" tIns="91425" rIns="91425" bIns="91425" anchor="ctr" anchorCtr="0">
            <a:normAutofit/>
          </a:bodyPr>
          <a:lstStyle>
            <a:lvl1pPr marL="0" marR="0" lvl="0" indent="0" algn="l" rtl="0">
              <a:lnSpc>
                <a:spcPct val="90000"/>
              </a:lnSpc>
              <a:spcBef>
                <a:spcPts val="0"/>
              </a:spcBef>
              <a:spcAft>
                <a:spcPts val="0"/>
              </a:spcAft>
              <a:buClr>
                <a:srgbClr val="003778"/>
              </a:buClr>
              <a:buSzPts val="3000"/>
              <a:buFont typeface="Archivo"/>
              <a:buNone/>
              <a:defRPr sz="3000" i="0" u="none" strike="noStrike" cap="none">
                <a:solidFill>
                  <a:srgbClr val="003778"/>
                </a:solidFill>
                <a:latin typeface="Archivo"/>
                <a:ea typeface="Archivo"/>
                <a:cs typeface="Archivo"/>
                <a:sym typeface="Archivo"/>
              </a:defRPr>
            </a:lvl1pPr>
            <a:lvl2pPr lvl="1"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2pPr>
            <a:lvl3pPr lvl="2"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3pPr>
            <a:lvl4pPr lvl="3"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4pPr>
            <a:lvl5pPr lvl="4"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5pPr>
            <a:lvl6pPr lvl="5"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6pPr>
            <a:lvl7pPr lvl="6"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7pPr>
            <a:lvl8pPr lvl="7"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8pPr>
            <a:lvl9pPr lvl="8"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9pPr>
          </a:lstStyle>
          <a:p>
            <a:endParaRPr/>
          </a:p>
        </p:txBody>
      </p:sp>
      <p:pic>
        <p:nvPicPr>
          <p:cNvPr id="64" name="Google Shape;64;p14"/>
          <p:cNvPicPr preferRelativeResize="0"/>
          <p:nvPr/>
        </p:nvPicPr>
        <p:blipFill>
          <a:blip r:embed="rId2">
            <a:alphaModFix/>
          </a:blip>
          <a:stretch>
            <a:fillRect/>
          </a:stretch>
        </p:blipFill>
        <p:spPr>
          <a:xfrm>
            <a:off x="110500" y="4696825"/>
            <a:ext cx="1399400" cy="370525"/>
          </a:xfrm>
          <a:prstGeom prst="rect">
            <a:avLst/>
          </a:prstGeom>
          <a:noFill/>
          <a:ln>
            <a:noFill/>
          </a:ln>
        </p:spPr>
      </p:pic>
      <p:sp>
        <p:nvSpPr>
          <p:cNvPr id="65" name="Google Shape;65;p14"/>
          <p:cNvSpPr txBox="1">
            <a:spLocks noGrp="1"/>
          </p:cNvSpPr>
          <p:nvPr>
            <p:ph type="body" idx="1"/>
          </p:nvPr>
        </p:nvSpPr>
        <p:spPr>
          <a:xfrm>
            <a:off x="233750" y="1086650"/>
            <a:ext cx="8725500" cy="35340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00000"/>
              </a:lnSpc>
              <a:spcBef>
                <a:spcPts val="800"/>
              </a:spcBef>
              <a:spcAft>
                <a:spcPts val="0"/>
              </a:spcAft>
              <a:buClr>
                <a:srgbClr val="003778"/>
              </a:buClr>
              <a:buSzPts val="1800"/>
              <a:buFont typeface="Archivo"/>
              <a:buChar char="●"/>
              <a:defRPr sz="1800" i="0" u="none" strike="noStrike" cap="none">
                <a:solidFill>
                  <a:srgbClr val="003778"/>
                </a:solidFill>
                <a:latin typeface="Archivo"/>
                <a:ea typeface="Archivo"/>
                <a:cs typeface="Archivo"/>
                <a:sym typeface="Archivo"/>
              </a:defRPr>
            </a:lvl1pPr>
            <a:lvl2pPr marL="914400" marR="0" lvl="1" indent="-336550" algn="l" rtl="0">
              <a:lnSpc>
                <a:spcPct val="100000"/>
              </a:lnSpc>
              <a:spcBef>
                <a:spcPts val="1200"/>
              </a:spcBef>
              <a:spcAft>
                <a:spcPts val="0"/>
              </a:spcAft>
              <a:buClr>
                <a:srgbClr val="003778"/>
              </a:buClr>
              <a:buSzPts val="1700"/>
              <a:buFont typeface="Archivo ExtraLight"/>
              <a:buChar char="○"/>
              <a:defRPr sz="1700" i="0" u="none" strike="noStrike" cap="none">
                <a:solidFill>
                  <a:srgbClr val="003778"/>
                </a:solidFill>
                <a:latin typeface="Archivo ExtraLight"/>
                <a:ea typeface="Archivo ExtraLight"/>
                <a:cs typeface="Archivo ExtraLight"/>
                <a:sym typeface="Archivo ExtraLight"/>
              </a:defRPr>
            </a:lvl2pPr>
            <a:lvl3pPr marL="1371600" marR="0" lvl="2" indent="-330200" algn="l" rtl="0">
              <a:lnSpc>
                <a:spcPct val="100000"/>
              </a:lnSpc>
              <a:spcBef>
                <a:spcPts val="1200"/>
              </a:spcBef>
              <a:spcAft>
                <a:spcPts val="0"/>
              </a:spcAft>
              <a:buClr>
                <a:srgbClr val="003778"/>
              </a:buClr>
              <a:buSzPts val="1600"/>
              <a:buFont typeface="Archivo ExtraLight"/>
              <a:buChar char="𐩑"/>
              <a:defRPr sz="1600" i="0" u="none" strike="noStrike" cap="none">
                <a:solidFill>
                  <a:srgbClr val="003778"/>
                </a:solidFill>
                <a:latin typeface="Archivo ExtraLight"/>
                <a:ea typeface="Archivo ExtraLight"/>
                <a:cs typeface="Archivo ExtraLight"/>
                <a:sym typeface="Archivo ExtraLight"/>
              </a:defRPr>
            </a:lvl3pPr>
            <a:lvl4pPr marL="1828800" marR="0" lvl="3" indent="-323850" algn="l" rtl="0">
              <a:lnSpc>
                <a:spcPct val="100000"/>
              </a:lnSpc>
              <a:spcBef>
                <a:spcPts val="1200"/>
              </a:spcBef>
              <a:spcAft>
                <a:spcPts val="0"/>
              </a:spcAft>
              <a:buClr>
                <a:srgbClr val="003778"/>
              </a:buClr>
              <a:buSzPts val="1500"/>
              <a:buFont typeface="Archivo Light"/>
              <a:buChar char="▪"/>
              <a:defRPr sz="1500" i="0" u="none" strike="noStrike" cap="none">
                <a:solidFill>
                  <a:srgbClr val="003778"/>
                </a:solidFill>
                <a:latin typeface="Archivo Light"/>
                <a:ea typeface="Archivo Light"/>
                <a:cs typeface="Archivo Light"/>
                <a:sym typeface="Archivo Light"/>
              </a:defRPr>
            </a:lvl4pPr>
            <a:lvl5pPr marL="2286000" marR="0" lvl="4" indent="-317500" algn="l" rtl="0">
              <a:lnSpc>
                <a:spcPct val="100000"/>
              </a:lnSpc>
              <a:spcBef>
                <a:spcPts val="1200"/>
              </a:spcBef>
              <a:spcAft>
                <a:spcPts val="0"/>
              </a:spcAft>
              <a:buClr>
                <a:srgbClr val="003778"/>
              </a:buClr>
              <a:buSzPts val="1400"/>
              <a:buFont typeface="Archivo Light"/>
              <a:buChar char="➢"/>
              <a:defRPr i="0" u="none" strike="noStrike" cap="none">
                <a:solidFill>
                  <a:srgbClr val="003778"/>
                </a:solidFill>
                <a:latin typeface="Archivo Light"/>
                <a:ea typeface="Archivo Light"/>
                <a:cs typeface="Archivo Light"/>
                <a:sym typeface="Archivo Light"/>
              </a:defRPr>
            </a:lvl5pPr>
            <a:lvl6pPr marL="2743200" marR="0" lvl="5"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6pPr>
            <a:lvl7pPr marL="3200400" marR="0" lvl="6"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7pPr>
            <a:lvl8pPr marL="3657600" marR="0" lvl="7"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8pPr>
            <a:lvl9pPr marL="4114800" marR="0" lvl="8" indent="-317500" algn="l" rtl="0">
              <a:lnSpc>
                <a:spcPct val="90000"/>
              </a:lnSpc>
              <a:spcBef>
                <a:spcPts val="1200"/>
              </a:spcBef>
              <a:spcAft>
                <a:spcPts val="120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9pPr>
          </a:lstStyle>
          <a:p>
            <a:endParaRPr/>
          </a:p>
        </p:txBody>
      </p:sp>
    </p:spTree>
    <p:extLst>
      <p:ext uri="{BB962C8B-B14F-4D97-AF65-F5344CB8AC3E}">
        <p14:creationId xmlns:p14="http://schemas.microsoft.com/office/powerpoint/2010/main" val="256970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Bullet List_White">
  <p:cSld name="1_Bullet List_White">
    <p:bg>
      <p:bgPr>
        <a:solidFill>
          <a:schemeClr val="dk2"/>
        </a:solidFill>
        <a:effectLst/>
      </p:bgPr>
    </p:bg>
    <p:spTree>
      <p:nvGrpSpPr>
        <p:cNvPr id="1" name="Shape 334"/>
        <p:cNvGrpSpPr/>
        <p:nvPr/>
      </p:nvGrpSpPr>
      <p:grpSpPr>
        <a:xfrm>
          <a:off x="0" y="0"/>
          <a:ext cx="0" cy="0"/>
          <a:chOff x="0" y="0"/>
          <a:chExt cx="0" cy="0"/>
        </a:xfrm>
      </p:grpSpPr>
      <p:sp>
        <p:nvSpPr>
          <p:cNvPr id="335" name="Google Shape;335;p52"/>
          <p:cNvSpPr txBox="1">
            <a:spLocks noGrp="1"/>
          </p:cNvSpPr>
          <p:nvPr>
            <p:ph type="sldNum" idx="12"/>
          </p:nvPr>
        </p:nvSpPr>
        <p:spPr>
          <a:xfrm>
            <a:off x="8201025" y="4865460"/>
            <a:ext cx="600000" cy="189000"/>
          </a:xfrm>
          <a:prstGeom prst="rect">
            <a:avLst/>
          </a:prstGeom>
          <a:noFill/>
          <a:ln>
            <a:noFill/>
          </a:ln>
        </p:spPr>
        <p:txBody>
          <a:bodyPr spcFirstLastPara="1" wrap="square" lIns="0" tIns="34275" rIns="0" bIns="34275" anchor="ctr" anchorCtr="0">
            <a:noAutofit/>
          </a:bodyPr>
          <a:lstStyle>
            <a:lvl1pPr marL="0" lvl="0" indent="0" algn="r" rtl="0">
              <a:spcBef>
                <a:spcPts val="0"/>
              </a:spcBef>
              <a:buNone/>
              <a:defRPr sz="600" b="0" i="0" u="none" strike="noStrike" cap="none">
                <a:solidFill>
                  <a:schemeClr val="lt1"/>
                </a:solidFill>
                <a:latin typeface="Arial"/>
                <a:ea typeface="Arial"/>
                <a:cs typeface="Arial"/>
                <a:sym typeface="Arial"/>
              </a:defRPr>
            </a:lvl1pPr>
            <a:lvl2pPr marL="0" lvl="1" indent="0" algn="r" rtl="0">
              <a:spcBef>
                <a:spcPts val="0"/>
              </a:spcBef>
              <a:buNone/>
              <a:defRPr sz="600" b="0" i="0" u="none" strike="noStrike" cap="none">
                <a:solidFill>
                  <a:schemeClr val="lt1"/>
                </a:solidFill>
                <a:latin typeface="Arial"/>
                <a:ea typeface="Arial"/>
                <a:cs typeface="Arial"/>
                <a:sym typeface="Arial"/>
              </a:defRPr>
            </a:lvl2pPr>
            <a:lvl3pPr marL="0" lvl="2" indent="0" algn="r" rtl="0">
              <a:spcBef>
                <a:spcPts val="0"/>
              </a:spcBef>
              <a:buNone/>
              <a:defRPr sz="600" b="0" i="0" u="none" strike="noStrike" cap="none">
                <a:solidFill>
                  <a:schemeClr val="lt1"/>
                </a:solidFill>
                <a:latin typeface="Arial"/>
                <a:ea typeface="Arial"/>
                <a:cs typeface="Arial"/>
                <a:sym typeface="Arial"/>
              </a:defRPr>
            </a:lvl3pPr>
            <a:lvl4pPr marL="0" lvl="3" indent="0" algn="r" rtl="0">
              <a:spcBef>
                <a:spcPts val="0"/>
              </a:spcBef>
              <a:buNone/>
              <a:defRPr sz="600" b="0" i="0" u="none" strike="noStrike" cap="none">
                <a:solidFill>
                  <a:schemeClr val="lt1"/>
                </a:solidFill>
                <a:latin typeface="Arial"/>
                <a:ea typeface="Arial"/>
                <a:cs typeface="Arial"/>
                <a:sym typeface="Arial"/>
              </a:defRPr>
            </a:lvl4pPr>
            <a:lvl5pPr marL="0" lvl="4" indent="0" algn="r" rtl="0">
              <a:spcBef>
                <a:spcPts val="0"/>
              </a:spcBef>
              <a:buNone/>
              <a:defRPr sz="600" b="0" i="0" u="none" strike="noStrike" cap="none">
                <a:solidFill>
                  <a:schemeClr val="lt1"/>
                </a:solidFill>
                <a:latin typeface="Arial"/>
                <a:ea typeface="Arial"/>
                <a:cs typeface="Arial"/>
                <a:sym typeface="Arial"/>
              </a:defRPr>
            </a:lvl5pPr>
            <a:lvl6pPr marL="0" lvl="5" indent="0" algn="r" rtl="0">
              <a:spcBef>
                <a:spcPts val="0"/>
              </a:spcBef>
              <a:buNone/>
              <a:defRPr sz="600" b="0" i="0" u="none" strike="noStrike" cap="none">
                <a:solidFill>
                  <a:schemeClr val="lt1"/>
                </a:solidFill>
                <a:latin typeface="Arial"/>
                <a:ea typeface="Arial"/>
                <a:cs typeface="Arial"/>
                <a:sym typeface="Arial"/>
              </a:defRPr>
            </a:lvl6pPr>
            <a:lvl7pPr marL="0" lvl="6" indent="0" algn="r" rtl="0">
              <a:spcBef>
                <a:spcPts val="0"/>
              </a:spcBef>
              <a:buNone/>
              <a:defRPr sz="600" b="0" i="0" u="none" strike="noStrike" cap="none">
                <a:solidFill>
                  <a:schemeClr val="lt1"/>
                </a:solidFill>
                <a:latin typeface="Arial"/>
                <a:ea typeface="Arial"/>
                <a:cs typeface="Arial"/>
                <a:sym typeface="Arial"/>
              </a:defRPr>
            </a:lvl7pPr>
            <a:lvl8pPr marL="0" lvl="7" indent="0" algn="r" rtl="0">
              <a:spcBef>
                <a:spcPts val="0"/>
              </a:spcBef>
              <a:buNone/>
              <a:defRPr sz="600" b="0" i="0" u="none" strike="noStrike" cap="none">
                <a:solidFill>
                  <a:schemeClr val="lt1"/>
                </a:solidFill>
                <a:latin typeface="Arial"/>
                <a:ea typeface="Arial"/>
                <a:cs typeface="Arial"/>
                <a:sym typeface="Arial"/>
              </a:defRPr>
            </a:lvl8pPr>
            <a:lvl9pPr marL="0" lvl="8" indent="0" algn="r" rtl="0">
              <a:spcBef>
                <a:spcPts val="0"/>
              </a:spcBef>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
        <p:nvSpPr>
          <p:cNvPr id="336" name="Google Shape;336;p52"/>
          <p:cNvSpPr txBox="1">
            <a:spLocks noGrp="1"/>
          </p:cNvSpPr>
          <p:nvPr>
            <p:ph type="title"/>
          </p:nvPr>
        </p:nvSpPr>
        <p:spPr>
          <a:xfrm>
            <a:off x="342900" y="297679"/>
            <a:ext cx="8458200" cy="519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Clr>
                <a:schemeClr val="lt2"/>
              </a:buClr>
              <a:buSzPts val="2400"/>
              <a:buFont typeface="Arial"/>
              <a:buNone/>
              <a:defRPr sz="2400">
                <a:solidFill>
                  <a:schemeClr val="lt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37" name="Google Shape;337;p52"/>
          <p:cNvSpPr txBox="1">
            <a:spLocks noGrp="1"/>
          </p:cNvSpPr>
          <p:nvPr>
            <p:ph type="body" idx="1"/>
          </p:nvPr>
        </p:nvSpPr>
        <p:spPr>
          <a:xfrm>
            <a:off x="342900" y="935182"/>
            <a:ext cx="8458200" cy="3751200"/>
          </a:xfrm>
          <a:prstGeom prst="rect">
            <a:avLst/>
          </a:prstGeom>
          <a:noFill/>
          <a:ln>
            <a:noFill/>
          </a:ln>
        </p:spPr>
        <p:txBody>
          <a:bodyPr spcFirstLastPara="1" wrap="square" lIns="68575" tIns="34275" rIns="68575" bIns="34275" anchor="t" anchorCtr="0">
            <a:noAutofit/>
          </a:bodyPr>
          <a:lstStyle>
            <a:lvl1pPr marL="457200" lvl="0" indent="-342900" algn="l" rtl="0">
              <a:lnSpc>
                <a:spcPct val="100000"/>
              </a:lnSpc>
              <a:spcBef>
                <a:spcPts val="500"/>
              </a:spcBef>
              <a:spcAft>
                <a:spcPts val="0"/>
              </a:spcAft>
              <a:buClr>
                <a:schemeClr val="lt2"/>
              </a:buClr>
              <a:buSzPts val="1800"/>
              <a:buFont typeface="Noto Sans Symbols"/>
              <a:buChar char="▪"/>
              <a:defRPr b="0">
                <a:solidFill>
                  <a:schemeClr val="lt2"/>
                </a:solidFill>
              </a:defRPr>
            </a:lvl1pPr>
            <a:lvl2pPr marL="914400" lvl="1" indent="-355600" algn="l" rtl="0">
              <a:lnSpc>
                <a:spcPct val="100000"/>
              </a:lnSpc>
              <a:spcBef>
                <a:spcPts val="500"/>
              </a:spcBef>
              <a:spcAft>
                <a:spcPts val="0"/>
              </a:spcAft>
              <a:buClr>
                <a:schemeClr val="lt1"/>
              </a:buClr>
              <a:buSzPts val="2000"/>
              <a:buFont typeface="Noto Sans Symbols"/>
              <a:buChar char="▪"/>
              <a:defRPr>
                <a:solidFill>
                  <a:schemeClr val="lt2"/>
                </a:solidFill>
              </a:defRPr>
            </a:lvl2pPr>
            <a:lvl3pPr marL="1371600" lvl="2" indent="-342900" algn="l" rtl="0">
              <a:lnSpc>
                <a:spcPct val="100000"/>
              </a:lnSpc>
              <a:spcBef>
                <a:spcPts val="500"/>
              </a:spcBef>
              <a:spcAft>
                <a:spcPts val="0"/>
              </a:spcAft>
              <a:buClr>
                <a:schemeClr val="lt2"/>
              </a:buClr>
              <a:buSzPts val="1800"/>
              <a:buFont typeface="Noto Sans Symbols"/>
              <a:buChar char="▪"/>
              <a:defRPr sz="1700">
                <a:solidFill>
                  <a:schemeClr val="lt2"/>
                </a:solidFill>
              </a:defRPr>
            </a:lvl3pPr>
            <a:lvl4pPr marL="1828800" lvl="3" indent="-342900" algn="l" rtl="0">
              <a:lnSpc>
                <a:spcPct val="100000"/>
              </a:lnSpc>
              <a:spcBef>
                <a:spcPts val="500"/>
              </a:spcBef>
              <a:spcAft>
                <a:spcPts val="0"/>
              </a:spcAft>
              <a:buClr>
                <a:schemeClr val="lt2"/>
              </a:buClr>
              <a:buSzPts val="1800"/>
              <a:buFont typeface="Courier New"/>
              <a:buChar char="o"/>
              <a:defRPr sz="1700">
                <a:solidFill>
                  <a:schemeClr val="lt2"/>
                </a:solidFill>
              </a:defRPr>
            </a:lvl4pPr>
            <a:lvl5pPr marL="2286000" lvl="4" indent="-311150" algn="l" rtl="0">
              <a:lnSpc>
                <a:spcPct val="100000"/>
              </a:lnSpc>
              <a:spcBef>
                <a:spcPts val="500"/>
              </a:spcBef>
              <a:spcAft>
                <a:spcPts val="0"/>
              </a:spcAft>
              <a:buClr>
                <a:schemeClr val="lt2"/>
              </a:buClr>
              <a:buSzPts val="1300"/>
              <a:buFont typeface="Noto Sans Symbols"/>
              <a:buChar char="▪"/>
              <a:defRPr sz="1400">
                <a:solidFill>
                  <a:schemeClr val="lt2"/>
                </a:solidFill>
              </a:defRPr>
            </a:lvl5pPr>
            <a:lvl6pPr marL="2743200" lvl="5" indent="-311150" algn="l" rtl="0">
              <a:lnSpc>
                <a:spcPct val="100000"/>
              </a:lnSpc>
              <a:spcBef>
                <a:spcPts val="500"/>
              </a:spcBef>
              <a:spcAft>
                <a:spcPts val="0"/>
              </a:spcAft>
              <a:buClr>
                <a:schemeClr val="lt1"/>
              </a:buClr>
              <a:buSzPts val="1300"/>
              <a:buFont typeface="Noto Sans Symbols"/>
              <a:buChar char="▪"/>
              <a:defRPr sz="1200">
                <a:solidFill>
                  <a:schemeClr val="lt1"/>
                </a:solidFill>
              </a:defRPr>
            </a:lvl6pPr>
            <a:lvl7pPr marL="3200400" lvl="6" indent="-317500" algn="l" rtl="0">
              <a:lnSpc>
                <a:spcPct val="100000"/>
              </a:lnSpc>
              <a:spcBef>
                <a:spcPts val="500"/>
              </a:spcBef>
              <a:spcAft>
                <a:spcPts val="0"/>
              </a:spcAft>
              <a:buClr>
                <a:schemeClr val="lt2"/>
              </a:buClr>
              <a:buSzPts val="1400"/>
              <a:buChar char="▪"/>
              <a:defRPr/>
            </a:lvl7pPr>
            <a:lvl8pPr marL="3657600" lvl="7" indent="-228600" algn="l" rtl="0">
              <a:lnSpc>
                <a:spcPct val="90000"/>
              </a:lnSpc>
              <a:spcBef>
                <a:spcPts val="400"/>
              </a:spcBef>
              <a:spcAft>
                <a:spcPts val="0"/>
              </a:spcAft>
              <a:buClr>
                <a:schemeClr val="lt1"/>
              </a:buClr>
              <a:buSzPts val="1400"/>
              <a:buNone/>
              <a:defRPr/>
            </a:lvl8pPr>
            <a:lvl9pPr marL="4114800" lvl="8" indent="-317500" algn="l" rtl="0">
              <a:lnSpc>
                <a:spcPct val="90000"/>
              </a:lnSpc>
              <a:spcBef>
                <a:spcPts val="400"/>
              </a:spcBef>
              <a:spcAft>
                <a:spcPts val="0"/>
              </a:spcAft>
              <a:buClr>
                <a:schemeClr val="lt1"/>
              </a:buClr>
              <a:buSzPts val="1400"/>
              <a:buChar char="•"/>
              <a:defRPr/>
            </a:lvl9pPr>
          </a:lstStyle>
          <a:p>
            <a:endParaRPr/>
          </a:p>
        </p:txBody>
      </p:sp>
    </p:spTree>
    <p:extLst>
      <p:ext uri="{BB962C8B-B14F-4D97-AF65-F5344CB8AC3E}">
        <p14:creationId xmlns:p14="http://schemas.microsoft.com/office/powerpoint/2010/main" val="2412575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marL="914400" lvl="1"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marL="1371600" lvl="2"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marL="1828800" lvl="3"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marL="2286000" lvl="4"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marL="2743200" lvl="5"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marL="3200400" lvl="6"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marL="3657600" lvl="7"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marL="4114800" lvl="8"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50" r:id="rId1"/>
    <p:sldLayoutId id="2147483654" r:id="rId2"/>
    <p:sldLayoutId id="2147483655" r:id="rId3"/>
    <p:sldLayoutId id="2147483656" r:id="rId4"/>
    <p:sldLayoutId id="2147483658" r:id="rId5"/>
    <p:sldLayoutId id="2147483665" r:id="rId6"/>
    <p:sldLayoutId id="2147483666"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0.jp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33.png"/><Relationship Id="rId2" Type="http://schemas.openxmlformats.org/officeDocument/2006/relationships/image" Target="../media/image45.png"/><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hyperlink" Target="https://openchainproject.org/resources/faq#specification-development-questions"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62.png"/><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65.png"/><Relationship Id="rId4" Type="http://schemas.openxmlformats.org/officeDocument/2006/relationships/image" Target="../media/image64.jpg"/></Relationships>
</file>

<file path=ppt/slides/_rels/slide4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OpenChain Project</a:t>
            </a:r>
          </a:p>
        </p:txBody>
      </p:sp>
      <p:sp>
        <p:nvSpPr>
          <p:cNvPr id="3" name="Subtitle 2">
            <a:extLst>
              <a:ext uri="{FF2B5EF4-FFF2-40B4-BE49-F238E27FC236}">
                <a16:creationId xmlns:a16="http://schemas.microsoft.com/office/drawing/2014/main" id="{57ADAC6C-A094-DE2D-4340-F79823009CC6}"/>
              </a:ext>
            </a:extLst>
          </p:cNvPr>
          <p:cNvSpPr>
            <a:spLocks noGrp="1"/>
          </p:cNvSpPr>
          <p:nvPr>
            <p:ph type="subTitle" idx="1"/>
          </p:nvPr>
        </p:nvSpPr>
        <p:spPr/>
        <p:txBody>
          <a:bodyPr>
            <a:normAutofit fontScale="92500" lnSpcReduction="20000"/>
          </a:bodyPr>
          <a:lstStyle/>
          <a:p>
            <a:r>
              <a:rPr lang="en-US" dirty="0"/>
              <a:t>Understanding How We Build A More Trusted Open Source Supply Chain</a:t>
            </a:r>
          </a:p>
        </p:txBody>
      </p:sp>
    </p:spTree>
    <p:extLst>
      <p:ext uri="{BB962C8B-B14F-4D97-AF65-F5344CB8AC3E}">
        <p14:creationId xmlns:p14="http://schemas.microsoft.com/office/powerpoint/2010/main" val="435802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2fe16c0717b_0_27"/>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Nokia Adoption of ISO/IEC 5230</a:t>
            </a:r>
            <a:endParaRPr dirty="0"/>
          </a:p>
        </p:txBody>
      </p:sp>
      <p:pic>
        <p:nvPicPr>
          <p:cNvPr id="192" name="Google Shape;192;g2fe16c0717b_0_27"/>
          <p:cNvPicPr preferRelativeResize="0"/>
          <p:nvPr/>
        </p:nvPicPr>
        <p:blipFill>
          <a:blip r:embed="rId3">
            <a:alphaModFix/>
          </a:blip>
          <a:stretch>
            <a:fillRect/>
          </a:stretch>
        </p:blipFill>
        <p:spPr>
          <a:xfrm>
            <a:off x="2530238" y="1218650"/>
            <a:ext cx="4083516" cy="1834950"/>
          </a:xfrm>
          <a:prstGeom prst="rect">
            <a:avLst/>
          </a:prstGeom>
          <a:noFill/>
          <a:ln>
            <a:noFill/>
          </a:ln>
        </p:spPr>
      </p:pic>
      <p:pic>
        <p:nvPicPr>
          <p:cNvPr id="193" name="Google Shape;193;g2fe16c0717b_0_27"/>
          <p:cNvPicPr preferRelativeResize="0"/>
          <p:nvPr/>
        </p:nvPicPr>
        <p:blipFill rotWithShape="1">
          <a:blip r:embed="rId4">
            <a:alphaModFix/>
          </a:blip>
          <a:srcRect/>
          <a:stretch/>
        </p:blipFill>
        <p:spPr>
          <a:xfrm>
            <a:off x="3491996" y="2844850"/>
            <a:ext cx="2160000" cy="2160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g2fe16c0717b_0_33"/>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err="1"/>
              <a:t>OpenHarmony</a:t>
            </a:r>
            <a:r>
              <a:rPr lang="en-US" dirty="0"/>
              <a:t> Adoption of ISO/IEC 5230</a:t>
            </a:r>
            <a:endParaRPr dirty="0"/>
          </a:p>
        </p:txBody>
      </p:sp>
      <p:pic>
        <p:nvPicPr>
          <p:cNvPr id="202" name="Google Shape;202;g2fe16c0717b_0_33"/>
          <p:cNvPicPr preferRelativeResize="0"/>
          <p:nvPr/>
        </p:nvPicPr>
        <p:blipFill>
          <a:blip r:embed="rId3">
            <a:alphaModFix/>
          </a:blip>
          <a:stretch>
            <a:fillRect/>
          </a:stretch>
        </p:blipFill>
        <p:spPr>
          <a:xfrm>
            <a:off x="2190750" y="1232500"/>
            <a:ext cx="4762500" cy="1790700"/>
          </a:xfrm>
          <a:prstGeom prst="rect">
            <a:avLst/>
          </a:prstGeom>
          <a:noFill/>
          <a:ln>
            <a:noFill/>
          </a:ln>
        </p:spPr>
      </p:pic>
      <p:pic>
        <p:nvPicPr>
          <p:cNvPr id="203" name="Google Shape;203;g2fe16c0717b_0_33"/>
          <p:cNvPicPr preferRelativeResize="0"/>
          <p:nvPr/>
        </p:nvPicPr>
        <p:blipFill rotWithShape="1">
          <a:blip r:embed="rId4">
            <a:alphaModFix/>
          </a:blip>
          <a:srcRect/>
          <a:stretch/>
        </p:blipFill>
        <p:spPr>
          <a:xfrm>
            <a:off x="3492000" y="2831000"/>
            <a:ext cx="2160000" cy="2160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9136F-15CD-E0CD-E6E2-C8E8546EA5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5B230C-432E-D421-2C68-2FEC7B4DAD57}"/>
              </a:ext>
            </a:extLst>
          </p:cNvPr>
          <p:cNvSpPr>
            <a:spLocks noGrp="1"/>
          </p:cNvSpPr>
          <p:nvPr>
            <p:ph type="title"/>
          </p:nvPr>
        </p:nvSpPr>
        <p:spPr/>
        <p:txBody>
          <a:bodyPr>
            <a:normAutofit fontScale="90000"/>
          </a:bodyPr>
          <a:lstStyle/>
          <a:p>
            <a:r>
              <a:rPr lang="en-US" dirty="0"/>
              <a:t>Korea Telecom Adoption of ISO/IEC 18974</a:t>
            </a:r>
          </a:p>
        </p:txBody>
      </p:sp>
      <p:pic>
        <p:nvPicPr>
          <p:cNvPr id="4" name="Picture 3" descr="A black and red logo&#10;&#10;Description automatically generated">
            <a:extLst>
              <a:ext uri="{FF2B5EF4-FFF2-40B4-BE49-F238E27FC236}">
                <a16:creationId xmlns:a16="http://schemas.microsoft.com/office/drawing/2014/main" id="{C0FDDD4F-61AE-CF99-0214-193D78FC360B}"/>
              </a:ext>
            </a:extLst>
          </p:cNvPr>
          <p:cNvPicPr>
            <a:picLocks noChangeAspect="1"/>
          </p:cNvPicPr>
          <p:nvPr/>
        </p:nvPicPr>
        <p:blipFill>
          <a:blip r:embed="rId2"/>
          <a:stretch>
            <a:fillRect/>
          </a:stretch>
        </p:blipFill>
        <p:spPr>
          <a:xfrm>
            <a:off x="3794312" y="1286742"/>
            <a:ext cx="1555375" cy="1285008"/>
          </a:xfrm>
          <a:prstGeom prst="rect">
            <a:avLst/>
          </a:prstGeom>
        </p:spPr>
      </p:pic>
      <p:pic>
        <p:nvPicPr>
          <p:cNvPr id="9" name="Picture 8" descr="A qr code with a few black squares&#10;&#10;Description automatically generated">
            <a:extLst>
              <a:ext uri="{FF2B5EF4-FFF2-40B4-BE49-F238E27FC236}">
                <a16:creationId xmlns:a16="http://schemas.microsoft.com/office/drawing/2014/main" id="{8D7C5114-2083-56F0-487F-5CE8D96C40EE}"/>
              </a:ext>
            </a:extLst>
          </p:cNvPr>
          <p:cNvPicPr>
            <a:picLocks noChangeAspect="1"/>
          </p:cNvPicPr>
          <p:nvPr/>
        </p:nvPicPr>
        <p:blipFill>
          <a:blip r:embed="rId3"/>
          <a:stretch>
            <a:fillRect/>
          </a:stretch>
        </p:blipFill>
        <p:spPr>
          <a:xfrm>
            <a:off x="3491999" y="2796972"/>
            <a:ext cx="2160000" cy="2160000"/>
          </a:xfrm>
          <a:prstGeom prst="rect">
            <a:avLst/>
          </a:prstGeom>
        </p:spPr>
      </p:pic>
    </p:spTree>
    <p:extLst>
      <p:ext uri="{BB962C8B-B14F-4D97-AF65-F5344CB8AC3E}">
        <p14:creationId xmlns:p14="http://schemas.microsoft.com/office/powerpoint/2010/main" val="4180027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g2e62ad20c76_0_423"/>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Samsung SDS Adoption of ISO/IEC 18974</a:t>
            </a:r>
            <a:endParaRPr dirty="0"/>
          </a:p>
        </p:txBody>
      </p:sp>
      <p:pic>
        <p:nvPicPr>
          <p:cNvPr id="191" name="Google Shape;191;g2e62ad20c76_0_423"/>
          <p:cNvPicPr preferRelativeResize="0"/>
          <p:nvPr/>
        </p:nvPicPr>
        <p:blipFill>
          <a:blip r:embed="rId3"/>
          <a:srcRect/>
          <a:stretch/>
        </p:blipFill>
        <p:spPr>
          <a:xfrm>
            <a:off x="2178057" y="1471262"/>
            <a:ext cx="4787885" cy="1007975"/>
          </a:xfrm>
          <a:prstGeom prst="rect">
            <a:avLst/>
          </a:prstGeom>
          <a:noFill/>
          <a:ln>
            <a:noFill/>
          </a:ln>
        </p:spPr>
      </p:pic>
      <p:pic>
        <p:nvPicPr>
          <p:cNvPr id="2" name="Google Shape;185;g2e62ad20c76_0_417">
            <a:extLst>
              <a:ext uri="{FF2B5EF4-FFF2-40B4-BE49-F238E27FC236}">
                <a16:creationId xmlns:a16="http://schemas.microsoft.com/office/drawing/2014/main" id="{378A6BAE-20E6-EA45-B578-8742B5F3DBC5}"/>
              </a:ext>
            </a:extLst>
          </p:cNvPr>
          <p:cNvPicPr preferRelativeResize="0"/>
          <p:nvPr/>
        </p:nvPicPr>
        <p:blipFill>
          <a:blip r:embed="rId4"/>
          <a:srcRect/>
          <a:stretch/>
        </p:blipFill>
        <p:spPr>
          <a:xfrm>
            <a:off x="3491999" y="2824430"/>
            <a:ext cx="2160000" cy="2160000"/>
          </a:xfrm>
          <a:prstGeom prst="rect">
            <a:avLst/>
          </a:prstGeom>
          <a:noFill/>
          <a:ln>
            <a:noFill/>
          </a:ln>
        </p:spPr>
      </p:pic>
    </p:spTree>
    <p:extLst>
      <p:ext uri="{BB962C8B-B14F-4D97-AF65-F5344CB8AC3E}">
        <p14:creationId xmlns:p14="http://schemas.microsoft.com/office/powerpoint/2010/main" val="2680438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 Continual Heartbeat Of Use</a:t>
            </a:r>
            <a:endParaRPr dirty="0"/>
          </a:p>
        </p:txBody>
      </p:sp>
      <p:sp>
        <p:nvSpPr>
          <p:cNvPr id="6" name="Text Placeholder 5">
            <a:extLst>
              <a:ext uri="{FF2B5EF4-FFF2-40B4-BE49-F238E27FC236}">
                <a16:creationId xmlns:a16="http://schemas.microsoft.com/office/drawing/2014/main" id="{A4CB8B5D-C8A1-95B4-BADF-694854289F63}"/>
              </a:ext>
            </a:extLst>
          </p:cNvPr>
          <p:cNvSpPr>
            <a:spLocks noGrp="1"/>
          </p:cNvSpPr>
          <p:nvPr>
            <p:ph type="body" idx="1"/>
          </p:nvPr>
        </p:nvSpPr>
        <p:spPr/>
        <p:txBody>
          <a:bodyPr/>
          <a:lstStyle/>
          <a:p>
            <a:pPr marL="139700" indent="0">
              <a:buNone/>
            </a:pPr>
            <a:r>
              <a:rPr lang="en-US" dirty="0"/>
              <a:t>Companies announcing re-certification helps to boost perception of continued industry value.</a:t>
            </a:r>
          </a:p>
          <a:p>
            <a:pPr marL="139700" indent="0">
              <a:buNone/>
            </a:pPr>
            <a:endParaRPr lang="en-US" dirty="0"/>
          </a:p>
          <a:p>
            <a:r>
              <a:rPr lang="en-US" b="1" dirty="0"/>
              <a:t>BlackBerry</a:t>
            </a:r>
            <a:r>
              <a:rPr lang="en-US" dirty="0"/>
              <a:t> - public announcement in April</a:t>
            </a:r>
          </a:p>
          <a:p>
            <a:r>
              <a:rPr lang="en-US" b="1" dirty="0"/>
              <a:t>SocioNext </a:t>
            </a:r>
            <a:r>
              <a:rPr lang="en-US" dirty="0"/>
              <a:t>- public announcement in May</a:t>
            </a:r>
          </a:p>
          <a:p>
            <a:pPr marL="114300" indent="0">
              <a:buNone/>
            </a:pPr>
            <a:endParaRPr lang="en-US" b="1" dirty="0"/>
          </a:p>
          <a:p>
            <a:pPr marL="114300" indent="0">
              <a:buNone/>
            </a:pPr>
            <a:r>
              <a:rPr lang="en-US" dirty="0">
                <a:solidFill>
                  <a:srgbClr val="252525"/>
                </a:solidFill>
                <a:highlight>
                  <a:srgbClr val="FFFFFF"/>
                </a:highlight>
                <a:latin typeface="Roboto" panose="02000000000000000000" pitchFamily="2" charset="0"/>
              </a:rPr>
              <a:t>Reminder: ISO standards can be adopted and used by any party, so we only get informed and do PR on a discretionary basis.</a:t>
            </a:r>
            <a:endParaRPr lang="en-US" dirty="0"/>
          </a:p>
          <a:p>
            <a:endParaRPr lang="en-US" dirty="0"/>
          </a:p>
        </p:txBody>
      </p:sp>
      <p:pic>
        <p:nvPicPr>
          <p:cNvPr id="4" name="Picture 3" descr="A black and white logo&#10;&#10;Description automatically generated">
            <a:extLst>
              <a:ext uri="{FF2B5EF4-FFF2-40B4-BE49-F238E27FC236}">
                <a16:creationId xmlns:a16="http://schemas.microsoft.com/office/drawing/2014/main" id="{91CF8D34-44C0-034E-4695-97C5CF6842FC}"/>
              </a:ext>
            </a:extLst>
          </p:cNvPr>
          <p:cNvPicPr>
            <a:picLocks noChangeAspect="1"/>
          </p:cNvPicPr>
          <p:nvPr/>
        </p:nvPicPr>
        <p:blipFill>
          <a:blip r:embed="rId3"/>
          <a:stretch>
            <a:fillRect/>
          </a:stretch>
        </p:blipFill>
        <p:spPr>
          <a:xfrm>
            <a:off x="5322683" y="2607028"/>
            <a:ext cx="1880084" cy="385826"/>
          </a:xfrm>
          <a:prstGeom prst="rect">
            <a:avLst/>
          </a:prstGeom>
        </p:spPr>
      </p:pic>
      <p:pic>
        <p:nvPicPr>
          <p:cNvPr id="11" name="Picture 10" descr="A black text on a white background&#10;&#10;Description automatically generated">
            <a:extLst>
              <a:ext uri="{FF2B5EF4-FFF2-40B4-BE49-F238E27FC236}">
                <a16:creationId xmlns:a16="http://schemas.microsoft.com/office/drawing/2014/main" id="{F575F606-FB4B-592A-7518-A6857492C321}"/>
              </a:ext>
            </a:extLst>
          </p:cNvPr>
          <p:cNvPicPr>
            <a:picLocks noChangeAspect="1"/>
          </p:cNvPicPr>
          <p:nvPr/>
        </p:nvPicPr>
        <p:blipFill>
          <a:blip r:embed="rId4"/>
          <a:stretch>
            <a:fillRect/>
          </a:stretch>
        </p:blipFill>
        <p:spPr>
          <a:xfrm>
            <a:off x="5322683" y="2318576"/>
            <a:ext cx="1605062" cy="282892"/>
          </a:xfrm>
          <a:prstGeom prst="rect">
            <a:avLst/>
          </a:prstGeom>
        </p:spPr>
      </p:pic>
    </p:spTree>
    <p:extLst>
      <p:ext uri="{BB962C8B-B14F-4D97-AF65-F5344CB8AC3E}">
        <p14:creationId xmlns:p14="http://schemas.microsoft.com/office/powerpoint/2010/main" val="167614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prstGeom prst="rect">
            <a:avLst/>
          </a:prstGeom>
        </p:spPr>
        <p:txBody>
          <a:bodyPr spcFirstLastPara="1" wrap="square" lIns="91425" tIns="91425" rIns="91425" bIns="91425" anchor="b" anchorCtr="0">
            <a:normAutofit/>
          </a:bodyPr>
          <a:lstStyle/>
          <a:p>
            <a:r>
              <a:rPr lang="en-US"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31%</a:t>
            </a:r>
            <a:endParaRPr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176" name="Google Shape;176;p28"/>
          <p:cNvSpPr txBox="1">
            <a:spLocks noGrp="1"/>
          </p:cNvSpPr>
          <p:nvPr>
            <p:ph type="body" idx="1"/>
          </p:nvPr>
        </p:nvSpPr>
        <p:spPr>
          <a:prstGeom prst="rect">
            <a:avLst/>
          </a:prstGeom>
        </p:spPr>
        <p:txBody>
          <a:bodyPr spcFirstLastPara="1" wrap="square" lIns="91425" tIns="91425" rIns="91425" bIns="91425" anchor="t" anchorCtr="0">
            <a:normAutofit/>
          </a:bodyPr>
          <a:lstStyle/>
          <a:p>
            <a:pPr marL="0" indent="0">
              <a:spcAft>
                <a:spcPts val="1200"/>
              </a:spcAft>
              <a:buNone/>
            </a:pPr>
            <a:r>
              <a:rPr lang="en-US" sz="1500" dirty="0">
                <a:solidFill>
                  <a:schemeClr val="bg2"/>
                </a:solidFill>
              </a:rPr>
              <a:t>of large German companies already use or plan to adopt OpenChain ISO/IEC 5230</a:t>
            </a:r>
            <a:endParaRPr sz="1500" dirty="0">
              <a:solidFill>
                <a:schemeClr val="bg2"/>
              </a:solidFill>
            </a:endParaRPr>
          </a:p>
        </p:txBody>
      </p:sp>
      <p:sp>
        <p:nvSpPr>
          <p:cNvPr id="3" name="TextBox 2">
            <a:extLst>
              <a:ext uri="{FF2B5EF4-FFF2-40B4-BE49-F238E27FC236}">
                <a16:creationId xmlns:a16="http://schemas.microsoft.com/office/drawing/2014/main" id="{BB5C501F-F6E8-6187-63FB-400C5E8C5F14}"/>
              </a:ext>
            </a:extLst>
          </p:cNvPr>
          <p:cNvSpPr txBox="1"/>
          <p:nvPr/>
        </p:nvSpPr>
        <p:spPr>
          <a:xfrm>
            <a:off x="3011323" y="4733601"/>
            <a:ext cx="3121367" cy="230832"/>
          </a:xfrm>
          <a:prstGeom prst="rect">
            <a:avLst/>
          </a:prstGeom>
          <a:noFill/>
        </p:spPr>
        <p:txBody>
          <a:bodyPr wrap="none" rtlCol="0">
            <a:spAutoFit/>
          </a:bodyPr>
          <a:lstStyle/>
          <a:p>
            <a:pPr algn="ctr"/>
            <a:r>
              <a:rPr lang="en-US"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Source PwC: https://</a:t>
            </a:r>
            <a:r>
              <a:rPr lang="en-US" sz="900" dirty="0" err="1">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tinyurl.com</a:t>
            </a:r>
            <a:r>
              <a:rPr lang="en-US"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/openchain-germany-31</a:t>
            </a:r>
            <a:endParaRPr lang="en-JP"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pic>
        <p:nvPicPr>
          <p:cNvPr id="4" name="Picture 3" descr="A qr code with a black and white background&#10;&#10;Description automatically generated">
            <a:extLst>
              <a:ext uri="{FF2B5EF4-FFF2-40B4-BE49-F238E27FC236}">
                <a16:creationId xmlns:a16="http://schemas.microsoft.com/office/drawing/2014/main" id="{1D8DB6C9-9C12-968F-7350-B13419291AEF}"/>
              </a:ext>
            </a:extLst>
          </p:cNvPr>
          <p:cNvPicPr>
            <a:picLocks noChangeAspect="1"/>
          </p:cNvPicPr>
          <p:nvPr/>
        </p:nvPicPr>
        <p:blipFill>
          <a:blip r:embed="rId3"/>
          <a:stretch>
            <a:fillRect/>
          </a:stretch>
        </p:blipFill>
        <p:spPr>
          <a:xfrm>
            <a:off x="6984000" y="-6693"/>
            <a:ext cx="2160000" cy="2160000"/>
          </a:xfrm>
          <a:prstGeom prst="rect">
            <a:avLst/>
          </a:prstGeom>
        </p:spPr>
      </p:pic>
      <p:sp>
        <p:nvSpPr>
          <p:cNvPr id="5" name="Google Shape;176;p28">
            <a:extLst>
              <a:ext uri="{FF2B5EF4-FFF2-40B4-BE49-F238E27FC236}">
                <a16:creationId xmlns:a16="http://schemas.microsoft.com/office/drawing/2014/main" id="{DEE83C29-8D8C-6D11-1DD9-B7EFB771233C}"/>
              </a:ext>
            </a:extLst>
          </p:cNvPr>
          <p:cNvSpPr txBox="1">
            <a:spLocks/>
          </p:cNvSpPr>
          <p:nvPr/>
        </p:nvSpPr>
        <p:spPr>
          <a:xfrm>
            <a:off x="355245" y="1180199"/>
            <a:ext cx="1791420" cy="4723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lt1"/>
              </a:buClr>
              <a:buSzPts val="1800"/>
              <a:buFont typeface="Open Sans Medium"/>
              <a:buChar char="●"/>
              <a:defRPr sz="1800" b="0" i="0" u="none" strike="noStrike" cap="none">
                <a:solidFill>
                  <a:schemeClr val="lt1"/>
                </a:solidFill>
                <a:latin typeface="Open Sans Medium"/>
                <a:ea typeface="Open Sans Medium"/>
                <a:cs typeface="Open Sans Medium"/>
                <a:sym typeface="Open Sans Medium"/>
              </a:defRPr>
            </a:lvl1pPr>
            <a:lvl2pPr marL="914400" marR="0" lvl="1"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2pPr>
            <a:lvl3pPr marL="1371600" marR="0" lvl="2"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3pPr>
            <a:lvl4pPr marL="1828800" marR="0" lvl="3"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4pPr>
            <a:lvl5pPr marL="2286000" marR="0" lvl="4"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5pPr>
            <a:lvl6pPr marL="2743200" marR="0" lvl="5"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6pPr>
            <a:lvl7pPr marL="3200400" marR="0" lvl="6"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7pPr>
            <a:lvl8pPr marL="3657600" marR="0" lvl="7"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8pPr>
            <a:lvl9pPr marL="4114800" marR="0" lvl="8"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9pPr>
          </a:lstStyle>
          <a:p>
            <a:pPr marL="0" indent="0">
              <a:spcAft>
                <a:spcPts val="1200"/>
              </a:spcAft>
              <a:buFont typeface="Open Sans Medium"/>
              <a:buNone/>
            </a:pPr>
            <a:r>
              <a:rPr lang="en-US" sz="2400" dirty="0">
                <a:solidFill>
                  <a:schemeClr val="bg2"/>
                </a:solidFill>
              </a:rPr>
              <a:t>Data Point</a:t>
            </a:r>
          </a:p>
        </p:txBody>
      </p:sp>
    </p:spTree>
    <p:extLst>
      <p:ext uri="{BB962C8B-B14F-4D97-AF65-F5344CB8AC3E}">
        <p14:creationId xmlns:p14="http://schemas.microsoft.com/office/powerpoint/2010/main" val="4116293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Adoption Methods</a:t>
            </a:r>
          </a:p>
        </p:txBody>
      </p:sp>
    </p:spTree>
    <p:extLst>
      <p:ext uri="{BB962C8B-B14F-4D97-AF65-F5344CB8AC3E}">
        <p14:creationId xmlns:p14="http://schemas.microsoft.com/office/powerpoint/2010/main" val="796214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1183-C308-8E68-953E-5EAB011652DB}"/>
              </a:ext>
            </a:extLst>
          </p:cNvPr>
          <p:cNvSpPr>
            <a:spLocks noGrp="1"/>
          </p:cNvSpPr>
          <p:nvPr>
            <p:ph type="title"/>
          </p:nvPr>
        </p:nvSpPr>
        <p:spPr/>
        <p:txBody>
          <a:bodyPr>
            <a:normAutofit fontScale="90000"/>
          </a:bodyPr>
          <a:lstStyle/>
          <a:p>
            <a:r>
              <a:rPr lang="en-US" dirty="0"/>
              <a:t>How Are OpenChain Standards Adopted?</a:t>
            </a:r>
          </a:p>
        </p:txBody>
      </p:sp>
      <p:sp>
        <p:nvSpPr>
          <p:cNvPr id="3" name="Text Placeholder 2">
            <a:extLst>
              <a:ext uri="{FF2B5EF4-FFF2-40B4-BE49-F238E27FC236}">
                <a16:creationId xmlns:a16="http://schemas.microsoft.com/office/drawing/2014/main" id="{FB34B2A6-2DB1-A361-876D-38F3EFDCB9C7}"/>
              </a:ext>
            </a:extLst>
          </p:cNvPr>
          <p:cNvSpPr>
            <a:spLocks noGrp="1"/>
          </p:cNvSpPr>
          <p:nvPr>
            <p:ph type="body" idx="1"/>
          </p:nvPr>
        </p:nvSpPr>
        <p:spPr/>
        <p:txBody>
          <a:bodyPr/>
          <a:lstStyle/>
          <a:p>
            <a:r>
              <a:rPr lang="en-US" dirty="0"/>
              <a:t>There are several mechanisms for the adoption of OpenChain Standards</a:t>
            </a:r>
          </a:p>
          <a:p>
            <a:endParaRPr lang="en-US" dirty="0"/>
          </a:p>
          <a:p>
            <a:r>
              <a:rPr lang="en-US" dirty="0"/>
              <a:t>The most common way is self-certification</a:t>
            </a:r>
          </a:p>
          <a:p>
            <a:endParaRPr lang="en-US" dirty="0"/>
          </a:p>
          <a:p>
            <a:r>
              <a:rPr lang="en-US" dirty="0"/>
              <a:t>Another way is third-party certification</a:t>
            </a:r>
          </a:p>
        </p:txBody>
      </p:sp>
    </p:spTree>
    <p:extLst>
      <p:ext uri="{BB962C8B-B14F-4D97-AF65-F5344CB8AC3E}">
        <p14:creationId xmlns:p14="http://schemas.microsoft.com/office/powerpoint/2010/main" val="3130071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1183-C308-8E68-953E-5EAB011652DB}"/>
              </a:ext>
            </a:extLst>
          </p:cNvPr>
          <p:cNvSpPr>
            <a:spLocks noGrp="1"/>
          </p:cNvSpPr>
          <p:nvPr>
            <p:ph type="title"/>
          </p:nvPr>
        </p:nvSpPr>
        <p:spPr/>
        <p:txBody>
          <a:bodyPr>
            <a:normAutofit fontScale="90000"/>
          </a:bodyPr>
          <a:lstStyle/>
          <a:p>
            <a:r>
              <a:rPr lang="en-US" dirty="0"/>
              <a:t>Self-Certification – Rationale and Effectiveness</a:t>
            </a:r>
          </a:p>
        </p:txBody>
      </p:sp>
      <p:sp>
        <p:nvSpPr>
          <p:cNvPr id="3" name="Text Placeholder 2">
            <a:extLst>
              <a:ext uri="{FF2B5EF4-FFF2-40B4-BE49-F238E27FC236}">
                <a16:creationId xmlns:a16="http://schemas.microsoft.com/office/drawing/2014/main" id="{FB34B2A6-2DB1-A361-876D-38F3EFDCB9C7}"/>
              </a:ext>
            </a:extLst>
          </p:cNvPr>
          <p:cNvSpPr>
            <a:spLocks noGrp="1"/>
          </p:cNvSpPr>
          <p:nvPr>
            <p:ph type="body" idx="1"/>
          </p:nvPr>
        </p:nvSpPr>
        <p:spPr/>
        <p:txBody>
          <a:bodyPr>
            <a:normAutofit fontScale="85000" lnSpcReduction="20000"/>
          </a:bodyPr>
          <a:lstStyle/>
          <a:p>
            <a:r>
              <a:rPr lang="en-US" dirty="0"/>
              <a:t>Self-certification to an OpenChain standard (and any other standard) involves an entity reviewing material, deciding that they meet the requirements it describes, and then advertising that fact.</a:t>
            </a:r>
          </a:p>
          <a:p>
            <a:endParaRPr lang="en-US" dirty="0"/>
          </a:p>
          <a:p>
            <a:r>
              <a:rPr lang="en-US" dirty="0"/>
              <a:t>OpenChain provides extensive resources to help with this, such as self-certification checklists.</a:t>
            </a:r>
          </a:p>
          <a:p>
            <a:endParaRPr lang="en-US" dirty="0"/>
          </a:p>
          <a:p>
            <a:r>
              <a:rPr lang="en-US" dirty="0"/>
              <a:t>The OpenChain standards are explicitly designed to work effectively with self-certification because:</a:t>
            </a:r>
          </a:p>
          <a:p>
            <a:pPr lvl="1">
              <a:buFont typeface="Courier New" panose="02070309020205020404" pitchFamily="49" charset="0"/>
              <a:buChar char="o"/>
            </a:pPr>
            <a:r>
              <a:rPr lang="en-US" dirty="0"/>
              <a:t>They require a company to keep records of how they certified and details of each point (verification materials)</a:t>
            </a:r>
          </a:p>
          <a:p>
            <a:pPr lvl="1">
              <a:buFont typeface="Courier New" panose="02070309020205020404" pitchFamily="49" charset="0"/>
              <a:buChar char="o"/>
            </a:pPr>
            <a:r>
              <a:rPr lang="en-US" dirty="0"/>
              <a:t>They are designed for supply chain procurement, with an expectation that customer companies can and will audit supplier company verification materials at the time of their choosing</a:t>
            </a:r>
          </a:p>
          <a:p>
            <a:endParaRPr lang="en-US" dirty="0"/>
          </a:p>
          <a:p>
            <a:r>
              <a:rPr lang="en-US" dirty="0"/>
              <a:t>This has proven effective, and no purposeful attempts to “cheat” have been reported to us since our public launch in 2016.</a:t>
            </a:r>
          </a:p>
        </p:txBody>
      </p:sp>
    </p:spTree>
    <p:extLst>
      <p:ext uri="{BB962C8B-B14F-4D97-AF65-F5344CB8AC3E}">
        <p14:creationId xmlns:p14="http://schemas.microsoft.com/office/powerpoint/2010/main" val="15970668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1183-C308-8E68-953E-5EAB011652DB}"/>
              </a:ext>
            </a:extLst>
          </p:cNvPr>
          <p:cNvSpPr>
            <a:spLocks noGrp="1"/>
          </p:cNvSpPr>
          <p:nvPr>
            <p:ph type="title"/>
          </p:nvPr>
        </p:nvSpPr>
        <p:spPr/>
        <p:txBody>
          <a:bodyPr>
            <a:normAutofit fontScale="90000"/>
          </a:bodyPr>
          <a:lstStyle/>
          <a:p>
            <a:r>
              <a:rPr lang="en-US" dirty="0"/>
              <a:t>Third-Party Certification – Rationale</a:t>
            </a:r>
          </a:p>
        </p:txBody>
      </p:sp>
      <p:sp>
        <p:nvSpPr>
          <p:cNvPr id="3" name="Text Placeholder 2">
            <a:extLst>
              <a:ext uri="{FF2B5EF4-FFF2-40B4-BE49-F238E27FC236}">
                <a16:creationId xmlns:a16="http://schemas.microsoft.com/office/drawing/2014/main" id="{FB34B2A6-2DB1-A361-876D-38F3EFDCB9C7}"/>
              </a:ext>
            </a:extLst>
          </p:cNvPr>
          <p:cNvSpPr>
            <a:spLocks noGrp="1"/>
          </p:cNvSpPr>
          <p:nvPr>
            <p:ph type="body" idx="1"/>
          </p:nvPr>
        </p:nvSpPr>
        <p:spPr/>
        <p:txBody>
          <a:bodyPr>
            <a:normAutofit fontScale="92500" lnSpcReduction="20000"/>
          </a:bodyPr>
          <a:lstStyle/>
          <a:p>
            <a:r>
              <a:rPr lang="en-US" dirty="0"/>
              <a:t>Third-party certification to an OpenChain standard (and any other standard) one legal entity with appropriate permission in the local jurisdiction to certify that another legal entity meets the requirements of the relevant standard.</a:t>
            </a:r>
          </a:p>
          <a:p>
            <a:endParaRPr lang="en-US" dirty="0"/>
          </a:p>
          <a:p>
            <a:r>
              <a:rPr lang="en-US" dirty="0"/>
              <a:t>This is a common approach in regulation-heavy industries such as automotive around standards such as ISO 26262 (functional safety).</a:t>
            </a:r>
          </a:p>
          <a:p>
            <a:endParaRPr lang="en-US" dirty="0"/>
          </a:p>
          <a:p>
            <a:r>
              <a:rPr lang="en-US" dirty="0"/>
              <a:t>Because OpenChain produces ISO standards, it supports and follows the same type of third-party certification processes used by other ISO standards.</a:t>
            </a:r>
          </a:p>
          <a:p>
            <a:endParaRPr lang="en-US" dirty="0"/>
          </a:p>
          <a:p>
            <a:r>
              <a:rPr lang="en-US" dirty="0"/>
              <a:t>Third-party certifiers such as Bureau Veritas and PwC support OpenChain standards.</a:t>
            </a:r>
          </a:p>
          <a:p>
            <a:endParaRPr lang="en-US" dirty="0"/>
          </a:p>
        </p:txBody>
      </p:sp>
    </p:spTree>
    <p:extLst>
      <p:ext uri="{BB962C8B-B14F-4D97-AF65-F5344CB8AC3E}">
        <p14:creationId xmlns:p14="http://schemas.microsoft.com/office/powerpoint/2010/main" val="3014482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Project Overview</a:t>
            </a:r>
          </a:p>
        </p:txBody>
      </p:sp>
    </p:spTree>
    <p:extLst>
      <p:ext uri="{BB962C8B-B14F-4D97-AF65-F5344CB8AC3E}">
        <p14:creationId xmlns:p14="http://schemas.microsoft.com/office/powerpoint/2010/main" val="13811403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Support Network</a:t>
            </a:r>
          </a:p>
        </p:txBody>
      </p:sp>
    </p:spTree>
    <p:extLst>
      <p:ext uri="{BB962C8B-B14F-4D97-AF65-F5344CB8AC3E}">
        <p14:creationId xmlns:p14="http://schemas.microsoft.com/office/powerpoint/2010/main" val="3200833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g2e62ad20c76_0_182"/>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We Have Community Study and Work Groups</a:t>
            </a:r>
            <a:endParaRPr dirty="0"/>
          </a:p>
        </p:txBody>
      </p:sp>
      <p:sp>
        <p:nvSpPr>
          <p:cNvPr id="391" name="Google Shape;391;g2e62ad20c76_0_182"/>
          <p:cNvSpPr txBox="1"/>
          <p:nvPr/>
        </p:nvSpPr>
        <p:spPr>
          <a:xfrm>
            <a:off x="4207222" y="1272452"/>
            <a:ext cx="2707500" cy="329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67"/>
              </a:spcBef>
              <a:spcAft>
                <a:spcPts val="0"/>
              </a:spcAft>
              <a:buNone/>
            </a:pP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Industry-Specific Work Groups</a:t>
            </a:r>
            <a:endParaRPr sz="1050" dirty="0">
              <a:solidFill>
                <a:schemeClr val="dk1"/>
              </a:solidFill>
              <a:latin typeface="Open Sans Light" pitchFamily="2" charset="0"/>
              <a:ea typeface="Open Sans Light" pitchFamily="2" charset="0"/>
              <a:cs typeface="Open Sans Light" pitchFamily="2" charset="0"/>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Automotive (Summer 2019~)</a:t>
            </a:r>
            <a:endParaRPr sz="1050" dirty="0">
              <a:solidFill>
                <a:schemeClr val="dk1"/>
              </a:solidFill>
              <a:latin typeface="Open Sans Light" pitchFamily="2" charset="0"/>
              <a:ea typeface="Open Sans Light" pitchFamily="2" charset="0"/>
              <a:cs typeface="Open Sans Light" pitchFamily="2" charset="0"/>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Telecom (Spring 2021~)</a:t>
            </a:r>
            <a:endParaRPr sz="1050" b="1" i="0" u="none" strike="noStrike" cap="none" dirty="0">
              <a:solidFill>
                <a:schemeClr val="dk1"/>
              </a:solidFill>
              <a:latin typeface="Open Sans ExtraBold" pitchFamily="2" charset="0"/>
              <a:ea typeface="Open Sans ExtraBold" pitchFamily="2" charset="0"/>
              <a:cs typeface="Open Sans ExtraBold"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Regional User Groups</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China (Sept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Germany (Jan 2020~)</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India (Sept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Japan (Dec 2017~)</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Korea (Jan 2019~)</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Taiwan (Sept 2019~)</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UK (June 2020~)</a:t>
            </a:r>
            <a:endParaRPr sz="1050" dirty="0">
              <a:solidFill>
                <a:schemeClr val="dk1"/>
              </a:solidFill>
              <a:latin typeface="Open Sans Light" pitchFamily="2" charset="0"/>
              <a:ea typeface="Open Sans Light" pitchFamily="2" charset="0"/>
              <a:cs typeface="Open Sans Light" pitchFamily="2" charset="0"/>
              <a:sym typeface="Open Sans"/>
            </a:endParaRPr>
          </a:p>
        </p:txBody>
      </p:sp>
      <p:sp>
        <p:nvSpPr>
          <p:cNvPr id="392" name="Google Shape;392;g2e62ad20c76_0_182"/>
          <p:cNvSpPr txBox="1"/>
          <p:nvPr/>
        </p:nvSpPr>
        <p:spPr>
          <a:xfrm>
            <a:off x="2107115" y="1272450"/>
            <a:ext cx="1942500" cy="340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67"/>
              </a:spcBef>
              <a:spcAft>
                <a:spcPts val="0"/>
              </a:spcAft>
              <a:buNone/>
            </a:pPr>
            <a:r>
              <a:rPr lang="en-US" sz="1050" b="1" dirty="0">
                <a:solidFill>
                  <a:schemeClr val="dk1"/>
                </a:solidFill>
                <a:latin typeface="Open Sans ExtraBold" pitchFamily="2" charset="0"/>
                <a:ea typeface="Open Sans ExtraBold" pitchFamily="2" charset="0"/>
                <a:cs typeface="Open Sans ExtraBold" pitchFamily="2" charset="0"/>
                <a:sym typeface="Open Sans"/>
              </a:rPr>
              <a:t>Core </a:t>
            </a: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Work Groups</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Education (Autumn 2020~)</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Specification (Spring 2016~)</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Community Work Groups</a:t>
            </a:r>
            <a:endParaRPr sz="1050" b="0" i="0" u="none" strike="noStrike" cap="none"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Automation (Summer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Community Study Groups</a:t>
            </a:r>
            <a:endParaRPr sz="1050" dirty="0">
              <a:solidFill>
                <a:schemeClr val="dk1"/>
              </a:solidFill>
              <a:latin typeface="Open Sans Light" pitchFamily="2" charset="0"/>
              <a:ea typeface="Open Sans Light" pitchFamily="2" charset="0"/>
              <a:cs typeface="Open Sans Light" pitchFamily="2" charset="0"/>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AI (January 2024~)</a:t>
            </a: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SBOM (July 2024~)</a:t>
            </a:r>
            <a:endParaRPr sz="1050" dirty="0">
              <a:solidFill>
                <a:schemeClr val="dk1"/>
              </a:solidFill>
              <a:latin typeface="Open Sans Light" pitchFamily="2" charset="0"/>
              <a:ea typeface="Open Sans Light" pitchFamily="2" charset="0"/>
              <a:cs typeface="Open Sans Light" pitchFamily="2" charset="0"/>
              <a:sym typeface="Open Sans"/>
            </a:endParaRPr>
          </a:p>
        </p:txBody>
      </p:sp>
      <p:pic>
        <p:nvPicPr>
          <p:cNvPr id="393" name="Google Shape;393;g2e62ad20c76_0_182" descr="A qr code with black squares&#10;&#10;Description automatically generated"/>
          <p:cNvPicPr preferRelativeResize="0"/>
          <p:nvPr/>
        </p:nvPicPr>
        <p:blipFill rotWithShape="1">
          <a:blip r:embed="rId3">
            <a:alphaModFix/>
          </a:blip>
          <a:srcRect/>
          <a:stretch/>
        </p:blipFill>
        <p:spPr>
          <a:xfrm>
            <a:off x="6609600" y="2609100"/>
            <a:ext cx="2534400" cy="2534400"/>
          </a:xfrm>
          <a:prstGeom prst="rect">
            <a:avLst/>
          </a:prstGeom>
          <a:noFill/>
          <a:ln>
            <a:noFill/>
          </a:ln>
        </p:spPr>
      </p:pic>
    </p:spTree>
    <p:extLst>
      <p:ext uri="{BB962C8B-B14F-4D97-AF65-F5344CB8AC3E}">
        <p14:creationId xmlns:p14="http://schemas.microsoft.com/office/powerpoint/2010/main" val="10715179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We Have Free Reference Material</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The OpenChain Project has extensive reference material:</a:t>
            </a:r>
          </a:p>
          <a:p>
            <a:pPr marL="285750" indent="-285750">
              <a:spcAft>
                <a:spcPts val="1200"/>
              </a:spcAft>
            </a:pPr>
            <a:r>
              <a:rPr lang="en-US" dirty="0"/>
              <a:t>Reference open source training slides</a:t>
            </a:r>
          </a:p>
          <a:p>
            <a:pPr marL="285750" indent="-285750">
              <a:spcAft>
                <a:spcPts val="1200"/>
              </a:spcAft>
            </a:pPr>
            <a:r>
              <a:rPr lang="en-US" dirty="0"/>
              <a:t>Policy template material</a:t>
            </a:r>
          </a:p>
          <a:p>
            <a:pPr marL="285750" indent="-285750">
              <a:spcAft>
                <a:spcPts val="1200"/>
              </a:spcAft>
            </a:pPr>
            <a:r>
              <a:rPr lang="en-US" dirty="0"/>
              <a:t>Supplier education material</a:t>
            </a:r>
          </a:p>
          <a:p>
            <a:pPr marL="285750" indent="-285750">
              <a:spcAft>
                <a:spcPts val="1200"/>
              </a:spcAft>
            </a:pPr>
            <a:r>
              <a:rPr lang="en-US" dirty="0"/>
              <a:t>Self-certification checklists and questionnaires</a:t>
            </a:r>
          </a:p>
          <a:p>
            <a:pPr marL="285750" indent="-285750">
              <a:spcAft>
                <a:spcPts val="1200"/>
              </a:spcAft>
            </a:pPr>
            <a:r>
              <a:rPr lang="en-US" dirty="0"/>
              <a:t>+ many, many more documents</a:t>
            </a:r>
            <a:endParaRPr dirty="0"/>
          </a:p>
        </p:txBody>
      </p:sp>
      <p:pic>
        <p:nvPicPr>
          <p:cNvPr id="5" name="Picture 4">
            <a:extLst>
              <a:ext uri="{FF2B5EF4-FFF2-40B4-BE49-F238E27FC236}">
                <a16:creationId xmlns:a16="http://schemas.microsoft.com/office/drawing/2014/main" id="{444FAFA4-2E6A-F8A0-38DE-B7BE112B1343}"/>
              </a:ext>
            </a:extLst>
          </p:cNvPr>
          <p:cNvPicPr>
            <a:picLocks noChangeAspect="1"/>
          </p:cNvPicPr>
          <p:nvPr/>
        </p:nvPicPr>
        <p:blipFill>
          <a:blip r:embed="rId3"/>
          <a:srcRect/>
          <a:stretch/>
        </p:blipFill>
        <p:spPr>
          <a:xfrm>
            <a:off x="6609600" y="2609850"/>
            <a:ext cx="2534400" cy="2534400"/>
          </a:xfrm>
          <a:prstGeom prst="rect">
            <a:avLst/>
          </a:prstGeom>
        </p:spPr>
      </p:pic>
    </p:spTree>
    <p:extLst>
      <p:ext uri="{BB962C8B-B14F-4D97-AF65-F5344CB8AC3E}">
        <p14:creationId xmlns:p14="http://schemas.microsoft.com/office/powerpoint/2010/main" val="26086660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We Have Commercial Support</a:t>
            </a:r>
            <a:endParaRPr dirty="0"/>
          </a:p>
        </p:txBody>
      </p:sp>
      <p:pic>
        <p:nvPicPr>
          <p:cNvPr id="2" name="Picture 1" descr="A group of logos of different brands&#10;&#10;Description automatically generated">
            <a:extLst>
              <a:ext uri="{FF2B5EF4-FFF2-40B4-BE49-F238E27FC236}">
                <a16:creationId xmlns:a16="http://schemas.microsoft.com/office/drawing/2014/main" id="{418C4269-8FA2-6604-4772-0B268453543C}"/>
              </a:ext>
            </a:extLst>
          </p:cNvPr>
          <p:cNvPicPr>
            <a:picLocks noChangeAspect="1"/>
          </p:cNvPicPr>
          <p:nvPr/>
        </p:nvPicPr>
        <p:blipFill>
          <a:blip r:embed="rId3"/>
          <a:stretch>
            <a:fillRect/>
          </a:stretch>
        </p:blipFill>
        <p:spPr>
          <a:xfrm>
            <a:off x="793389" y="3276799"/>
            <a:ext cx="2593867" cy="1188223"/>
          </a:xfrm>
          <a:prstGeom prst="rect">
            <a:avLst/>
          </a:prstGeom>
        </p:spPr>
      </p:pic>
      <p:sp>
        <p:nvSpPr>
          <p:cNvPr id="3" name="TextBox 2">
            <a:extLst>
              <a:ext uri="{FF2B5EF4-FFF2-40B4-BE49-F238E27FC236}">
                <a16:creationId xmlns:a16="http://schemas.microsoft.com/office/drawing/2014/main" id="{E519F478-D371-9ADF-DD9F-D91125A1B60C}"/>
              </a:ext>
            </a:extLst>
          </p:cNvPr>
          <p:cNvSpPr txBox="1"/>
          <p:nvPr/>
        </p:nvSpPr>
        <p:spPr>
          <a:xfrm>
            <a:off x="1152404" y="2884272"/>
            <a:ext cx="1875835" cy="307777"/>
          </a:xfrm>
          <a:prstGeom prst="rect">
            <a:avLst/>
          </a:prstGeom>
          <a:noFill/>
        </p:spPr>
        <p:txBody>
          <a:bodyPr wrap="none" rtlCol="0">
            <a:spAutoFit/>
          </a:bodyPr>
          <a:lstStyle/>
          <a:p>
            <a:pPr algn="ctr"/>
            <a:r>
              <a:rPr lang="en-US" dirty="0"/>
              <a:t>Tooling / Automation </a:t>
            </a:r>
          </a:p>
        </p:txBody>
      </p:sp>
      <p:pic>
        <p:nvPicPr>
          <p:cNvPr id="4" name="Picture 3" descr="A group of logos with text&#10;&#10;Description automatically generated">
            <a:extLst>
              <a:ext uri="{FF2B5EF4-FFF2-40B4-BE49-F238E27FC236}">
                <a16:creationId xmlns:a16="http://schemas.microsoft.com/office/drawing/2014/main" id="{1D511FDA-E626-E2E5-CEEA-C3102B4333F7}"/>
              </a:ext>
            </a:extLst>
          </p:cNvPr>
          <p:cNvPicPr>
            <a:picLocks noChangeAspect="1"/>
          </p:cNvPicPr>
          <p:nvPr/>
        </p:nvPicPr>
        <p:blipFill>
          <a:blip r:embed="rId4"/>
          <a:stretch>
            <a:fillRect/>
          </a:stretch>
        </p:blipFill>
        <p:spPr>
          <a:xfrm>
            <a:off x="768095" y="1429878"/>
            <a:ext cx="2593867" cy="1369644"/>
          </a:xfrm>
          <a:prstGeom prst="rect">
            <a:avLst/>
          </a:prstGeom>
        </p:spPr>
      </p:pic>
      <p:sp>
        <p:nvSpPr>
          <p:cNvPr id="5" name="TextBox 4">
            <a:extLst>
              <a:ext uri="{FF2B5EF4-FFF2-40B4-BE49-F238E27FC236}">
                <a16:creationId xmlns:a16="http://schemas.microsoft.com/office/drawing/2014/main" id="{6D5A7FFC-BE8F-2A42-E2A7-BF35B519F602}"/>
              </a:ext>
            </a:extLst>
          </p:cNvPr>
          <p:cNvSpPr txBox="1"/>
          <p:nvPr/>
        </p:nvSpPr>
        <p:spPr>
          <a:xfrm>
            <a:off x="1057826" y="1117951"/>
            <a:ext cx="2064989" cy="307777"/>
          </a:xfrm>
          <a:prstGeom prst="rect">
            <a:avLst/>
          </a:prstGeom>
          <a:noFill/>
        </p:spPr>
        <p:txBody>
          <a:bodyPr wrap="none" rtlCol="0">
            <a:spAutoFit/>
          </a:bodyPr>
          <a:lstStyle/>
          <a:p>
            <a:pPr algn="ctr"/>
            <a:r>
              <a:rPr lang="en-US" dirty="0"/>
              <a:t>Third-Party Certification</a:t>
            </a:r>
          </a:p>
        </p:txBody>
      </p:sp>
      <p:pic>
        <p:nvPicPr>
          <p:cNvPr id="6" name="Picture 5" descr="A collection of logos&#10;&#10;Description automatically generated">
            <a:extLst>
              <a:ext uri="{FF2B5EF4-FFF2-40B4-BE49-F238E27FC236}">
                <a16:creationId xmlns:a16="http://schemas.microsoft.com/office/drawing/2014/main" id="{7DB7872B-0AAE-B64D-A44D-21E7CE86105F}"/>
              </a:ext>
            </a:extLst>
          </p:cNvPr>
          <p:cNvPicPr>
            <a:picLocks noChangeAspect="1"/>
          </p:cNvPicPr>
          <p:nvPr/>
        </p:nvPicPr>
        <p:blipFill>
          <a:blip r:embed="rId5"/>
          <a:stretch>
            <a:fillRect/>
          </a:stretch>
        </p:blipFill>
        <p:spPr>
          <a:xfrm>
            <a:off x="5838945" y="2711498"/>
            <a:ext cx="2585498" cy="2384682"/>
          </a:xfrm>
          <a:prstGeom prst="rect">
            <a:avLst/>
          </a:prstGeom>
        </p:spPr>
      </p:pic>
      <p:sp>
        <p:nvSpPr>
          <p:cNvPr id="7" name="TextBox 6">
            <a:extLst>
              <a:ext uri="{FF2B5EF4-FFF2-40B4-BE49-F238E27FC236}">
                <a16:creationId xmlns:a16="http://schemas.microsoft.com/office/drawing/2014/main" id="{C1C405F6-886A-AA37-0F94-57E121E923FA}"/>
              </a:ext>
            </a:extLst>
          </p:cNvPr>
          <p:cNvSpPr txBox="1"/>
          <p:nvPr/>
        </p:nvSpPr>
        <p:spPr>
          <a:xfrm>
            <a:off x="6476706" y="2355299"/>
            <a:ext cx="1309974" cy="307777"/>
          </a:xfrm>
          <a:prstGeom prst="rect">
            <a:avLst/>
          </a:prstGeom>
          <a:noFill/>
        </p:spPr>
        <p:txBody>
          <a:bodyPr wrap="none" rtlCol="0">
            <a:spAutoFit/>
          </a:bodyPr>
          <a:lstStyle/>
          <a:p>
            <a:pPr algn="ctr"/>
            <a:r>
              <a:rPr lang="en-US" dirty="0"/>
              <a:t>Consultancies</a:t>
            </a:r>
          </a:p>
        </p:txBody>
      </p:sp>
      <p:pic>
        <p:nvPicPr>
          <p:cNvPr id="8" name="Picture 7" descr="A group of logos of various brands&#10;&#10;Description automatically generated">
            <a:extLst>
              <a:ext uri="{FF2B5EF4-FFF2-40B4-BE49-F238E27FC236}">
                <a16:creationId xmlns:a16="http://schemas.microsoft.com/office/drawing/2014/main" id="{CB4B3E94-992E-1237-1319-45B8C19EB1C9}"/>
              </a:ext>
            </a:extLst>
          </p:cNvPr>
          <p:cNvPicPr>
            <a:picLocks noChangeAspect="1"/>
          </p:cNvPicPr>
          <p:nvPr/>
        </p:nvPicPr>
        <p:blipFill>
          <a:blip r:embed="rId6"/>
          <a:stretch>
            <a:fillRect/>
          </a:stretch>
        </p:blipFill>
        <p:spPr>
          <a:xfrm>
            <a:off x="5911055" y="307777"/>
            <a:ext cx="2439511" cy="1945299"/>
          </a:xfrm>
          <a:prstGeom prst="rect">
            <a:avLst/>
          </a:prstGeom>
        </p:spPr>
      </p:pic>
      <p:sp>
        <p:nvSpPr>
          <p:cNvPr id="9" name="TextBox 8">
            <a:extLst>
              <a:ext uri="{FF2B5EF4-FFF2-40B4-BE49-F238E27FC236}">
                <a16:creationId xmlns:a16="http://schemas.microsoft.com/office/drawing/2014/main" id="{964CA336-6551-5A1A-652E-B4D211443D5E}"/>
              </a:ext>
            </a:extLst>
          </p:cNvPr>
          <p:cNvSpPr txBox="1"/>
          <p:nvPr/>
        </p:nvSpPr>
        <p:spPr>
          <a:xfrm>
            <a:off x="6416511" y="0"/>
            <a:ext cx="1428596" cy="307777"/>
          </a:xfrm>
          <a:prstGeom prst="rect">
            <a:avLst/>
          </a:prstGeom>
          <a:noFill/>
        </p:spPr>
        <p:txBody>
          <a:bodyPr wrap="none" rtlCol="0">
            <a:spAutoFit/>
          </a:bodyPr>
          <a:lstStyle/>
          <a:p>
            <a:pPr algn="ctr"/>
            <a:r>
              <a:rPr lang="en-US" dirty="0"/>
              <a:t>Legal Providers</a:t>
            </a:r>
          </a:p>
        </p:txBody>
      </p:sp>
      <p:pic>
        <p:nvPicPr>
          <p:cNvPr id="11" name="Picture 10" descr="A qr code with a black and white background&#10;&#10;Description automatically generated">
            <a:extLst>
              <a:ext uri="{FF2B5EF4-FFF2-40B4-BE49-F238E27FC236}">
                <a16:creationId xmlns:a16="http://schemas.microsoft.com/office/drawing/2014/main" id="{7A712770-DA09-A93B-8D9C-400E0DC104E3}"/>
              </a:ext>
            </a:extLst>
          </p:cNvPr>
          <p:cNvPicPr>
            <a:picLocks noChangeAspect="1"/>
          </p:cNvPicPr>
          <p:nvPr/>
        </p:nvPicPr>
        <p:blipFill>
          <a:blip r:embed="rId7"/>
          <a:stretch>
            <a:fillRect/>
          </a:stretch>
        </p:blipFill>
        <p:spPr>
          <a:xfrm>
            <a:off x="3641825" y="1780516"/>
            <a:ext cx="1991655" cy="1991655"/>
          </a:xfrm>
          <a:prstGeom prst="rect">
            <a:avLst/>
          </a:prstGeom>
        </p:spPr>
      </p:pic>
    </p:spTree>
    <p:extLst>
      <p:ext uri="{BB962C8B-B14F-4D97-AF65-F5344CB8AC3E}">
        <p14:creationId xmlns:p14="http://schemas.microsoft.com/office/powerpoint/2010/main" val="3189938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Relationship with Other Standards</a:t>
            </a:r>
          </a:p>
        </p:txBody>
      </p:sp>
    </p:spTree>
    <p:extLst>
      <p:ext uri="{BB962C8B-B14F-4D97-AF65-F5344CB8AC3E}">
        <p14:creationId xmlns:p14="http://schemas.microsoft.com/office/powerpoint/2010/main" val="4829625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1E8D45-A2BD-CA71-3AC9-0E4CE6837E1D}"/>
              </a:ext>
            </a:extLst>
          </p:cNvPr>
          <p:cNvSpPr>
            <a:spLocks noGrp="1"/>
          </p:cNvSpPr>
          <p:nvPr>
            <p:ph type="title"/>
          </p:nvPr>
        </p:nvSpPr>
        <p:spPr/>
        <p:txBody>
          <a:bodyPr>
            <a:normAutofit fontScale="90000"/>
          </a:bodyPr>
          <a:lstStyle/>
          <a:p>
            <a:r>
              <a:rPr lang="en-US" dirty="0"/>
              <a:t>Wide Compatibility</a:t>
            </a:r>
          </a:p>
        </p:txBody>
      </p:sp>
      <p:sp>
        <p:nvSpPr>
          <p:cNvPr id="2" name="Text Placeholder 1">
            <a:extLst>
              <a:ext uri="{FF2B5EF4-FFF2-40B4-BE49-F238E27FC236}">
                <a16:creationId xmlns:a16="http://schemas.microsoft.com/office/drawing/2014/main" id="{97BD32B2-7952-6218-AD4A-8C83CDC432DE}"/>
              </a:ext>
            </a:extLst>
          </p:cNvPr>
          <p:cNvSpPr>
            <a:spLocks noGrp="1"/>
          </p:cNvSpPr>
          <p:nvPr>
            <p:ph type="body" idx="1"/>
          </p:nvPr>
        </p:nvSpPr>
        <p:spPr/>
        <p:txBody>
          <a:bodyPr/>
          <a:lstStyle/>
          <a:p>
            <a:r>
              <a:rPr lang="en-US" dirty="0"/>
              <a:t>OpenChain standards are compatible with all compliance standards, security standards and SBOM formats that we are aware of.</a:t>
            </a:r>
          </a:p>
          <a:p>
            <a:endParaRPr lang="en-US" dirty="0"/>
          </a:p>
          <a:p>
            <a:r>
              <a:rPr lang="en-US" dirty="0"/>
              <a:t>In general, OpenChain standards are designed to work with all other standards related to open source process management or solution implementation.</a:t>
            </a:r>
          </a:p>
          <a:p>
            <a:pPr marL="114300" indent="0">
              <a:buNone/>
            </a:pPr>
            <a:endParaRPr lang="en-US" dirty="0"/>
          </a:p>
          <a:p>
            <a:r>
              <a:rPr lang="en-US" dirty="0"/>
              <a:t>The goal is to be practical and useful for companies of all sizes and in all markets.</a:t>
            </a:r>
          </a:p>
        </p:txBody>
      </p:sp>
    </p:spTree>
    <p:extLst>
      <p:ext uri="{BB962C8B-B14F-4D97-AF65-F5344CB8AC3E}">
        <p14:creationId xmlns:p14="http://schemas.microsoft.com/office/powerpoint/2010/main" val="2751911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Market Evolution</a:t>
            </a:r>
          </a:p>
        </p:txBody>
      </p:sp>
    </p:spTree>
    <p:extLst>
      <p:ext uri="{BB962C8B-B14F-4D97-AF65-F5344CB8AC3E}">
        <p14:creationId xmlns:p14="http://schemas.microsoft.com/office/powerpoint/2010/main" val="13647710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Procurement Negotiations</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ISO/IEC 5230 and ISO/IEC 18974 are a simple “ask” for procurement in all industries.</a:t>
            </a:r>
          </a:p>
          <a:p>
            <a:pPr marL="0" lvl="0" indent="0" algn="l" rtl="0">
              <a:spcBef>
                <a:spcPts val="0"/>
              </a:spcBef>
              <a:spcAft>
                <a:spcPts val="1200"/>
              </a:spcAft>
              <a:buNone/>
            </a:pPr>
            <a:endParaRPr lang="en-US" dirty="0"/>
          </a:p>
          <a:p>
            <a:pPr marL="0" lvl="0" indent="0" algn="l" rtl="0">
              <a:spcBef>
                <a:spcPts val="0"/>
              </a:spcBef>
              <a:spcAft>
                <a:spcPts val="1200"/>
              </a:spcAft>
              <a:buNone/>
            </a:pPr>
            <a:r>
              <a:rPr lang="en-US" b="1" dirty="0"/>
              <a:t>In 2025 we expect:</a:t>
            </a:r>
          </a:p>
          <a:p>
            <a:pPr marL="285750" indent="-285750">
              <a:spcAft>
                <a:spcPts val="1200"/>
              </a:spcAft>
            </a:pPr>
            <a:r>
              <a:rPr lang="en-US" dirty="0"/>
              <a:t>More use of industry standards versus custom approaches for procurement</a:t>
            </a:r>
          </a:p>
          <a:p>
            <a:pPr marL="285750" indent="-285750">
              <a:spcAft>
                <a:spcPts val="1200"/>
              </a:spcAft>
            </a:pPr>
            <a:r>
              <a:rPr lang="en-US" dirty="0"/>
              <a:t>More use of OpenChain standards</a:t>
            </a:r>
          </a:p>
        </p:txBody>
      </p:sp>
    </p:spTree>
    <p:extLst>
      <p:ext uri="{BB962C8B-B14F-4D97-AF65-F5344CB8AC3E}">
        <p14:creationId xmlns:p14="http://schemas.microsoft.com/office/powerpoint/2010/main" val="1610092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Mergers and Acquisitions</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ISO/IEC 5230 and ISO/IEC 18974 are a “floor” to check risk management in M&amp;A. </a:t>
            </a:r>
          </a:p>
          <a:p>
            <a:pPr marL="0" lvl="0" indent="0" algn="l" rtl="0">
              <a:spcBef>
                <a:spcPts val="0"/>
              </a:spcBef>
              <a:spcAft>
                <a:spcPts val="1200"/>
              </a:spcAft>
              <a:buNone/>
            </a:pPr>
            <a:endParaRPr lang="en-US" dirty="0"/>
          </a:p>
          <a:p>
            <a:pPr marL="0" lvl="0" indent="0" algn="l" rtl="0">
              <a:spcBef>
                <a:spcPts val="0"/>
              </a:spcBef>
              <a:spcAft>
                <a:spcPts val="1200"/>
              </a:spcAft>
              <a:buNone/>
            </a:pPr>
            <a:r>
              <a:rPr lang="en-US" b="1" dirty="0"/>
              <a:t>In 2025 we expect:</a:t>
            </a:r>
          </a:p>
          <a:p>
            <a:pPr marL="285750" indent="-285750">
              <a:spcAft>
                <a:spcPts val="1200"/>
              </a:spcAft>
            </a:pPr>
            <a:r>
              <a:rPr lang="en-US" dirty="0"/>
              <a:t>More use of OpenChain standards for M&amp;A</a:t>
            </a:r>
          </a:p>
          <a:p>
            <a:pPr marL="285750" indent="-285750">
              <a:spcAft>
                <a:spcPts val="1200"/>
              </a:spcAft>
            </a:pPr>
            <a:r>
              <a:rPr lang="en-US" dirty="0"/>
              <a:t>More case studies around the use of OpenChain standards</a:t>
            </a:r>
          </a:p>
        </p:txBody>
      </p:sp>
    </p:spTree>
    <p:extLst>
      <p:ext uri="{BB962C8B-B14F-4D97-AF65-F5344CB8AC3E}">
        <p14:creationId xmlns:p14="http://schemas.microsoft.com/office/powerpoint/2010/main" val="13668855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Supply Chain Management</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ISO/IEC 5230 and ISO/IEC 18974 make it easy for customers to check open source license compliance and security assurance.</a:t>
            </a:r>
          </a:p>
          <a:p>
            <a:pPr marL="0" lvl="0" indent="0" algn="l" rtl="0">
              <a:spcBef>
                <a:spcPts val="0"/>
              </a:spcBef>
              <a:spcAft>
                <a:spcPts val="1200"/>
              </a:spcAft>
              <a:buNone/>
            </a:pPr>
            <a:endParaRPr lang="en-US" dirty="0"/>
          </a:p>
          <a:p>
            <a:pPr marL="0" lvl="0" indent="0" algn="l" rtl="0">
              <a:spcBef>
                <a:spcPts val="0"/>
              </a:spcBef>
              <a:spcAft>
                <a:spcPts val="1200"/>
              </a:spcAft>
              <a:buNone/>
            </a:pPr>
            <a:r>
              <a:rPr lang="en-US" b="1" dirty="0"/>
              <a:t>In 2025 we expect:</a:t>
            </a:r>
          </a:p>
          <a:p>
            <a:pPr marL="285750" indent="-285750">
              <a:spcAft>
                <a:spcPts val="1200"/>
              </a:spcAft>
            </a:pPr>
            <a:r>
              <a:rPr lang="en-US" dirty="0"/>
              <a:t>More supply chain requests for OpenChain use</a:t>
            </a:r>
          </a:p>
          <a:p>
            <a:pPr marL="285750" indent="-285750">
              <a:spcAft>
                <a:spcPts val="1200"/>
              </a:spcAft>
            </a:pPr>
            <a:r>
              <a:rPr lang="en-US" dirty="0"/>
              <a:t>Open source maturity models describing OpenChain standards</a:t>
            </a:r>
          </a:p>
        </p:txBody>
      </p:sp>
    </p:spTree>
    <p:extLst>
      <p:ext uri="{BB962C8B-B14F-4D97-AF65-F5344CB8AC3E}">
        <p14:creationId xmlns:p14="http://schemas.microsoft.com/office/powerpoint/2010/main" val="1898908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5DBA3875-74B8-C043-4D9B-9D84F846D950}"/>
              </a:ext>
            </a:extLst>
          </p:cNvPr>
          <p:cNvSpPr/>
          <p:nvPr/>
        </p:nvSpPr>
        <p:spPr>
          <a:xfrm>
            <a:off x="3940810" y="2161094"/>
            <a:ext cx="2340787" cy="396000"/>
          </a:xfrm>
          <a:prstGeom prst="roundRect">
            <a:avLst/>
          </a:prstGeom>
          <a:solidFill>
            <a:srgbClr val="00AEBB"/>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riangle 5">
            <a:extLst>
              <a:ext uri="{FF2B5EF4-FFF2-40B4-BE49-F238E27FC236}">
                <a16:creationId xmlns:a16="http://schemas.microsoft.com/office/drawing/2014/main" id="{A17D492E-27B2-091B-0440-133A778E7F47}"/>
              </a:ext>
            </a:extLst>
          </p:cNvPr>
          <p:cNvSpPr/>
          <p:nvPr/>
        </p:nvSpPr>
        <p:spPr>
          <a:xfrm>
            <a:off x="2985733" y="1068251"/>
            <a:ext cx="4249783" cy="3959134"/>
          </a:xfrm>
          <a:prstGeom prst="triangle">
            <a:avLst/>
          </a:prstGeom>
          <a:solidFill>
            <a:srgbClr val="E3582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D93CE1-1348-96B7-5BB9-A31523713772}"/>
              </a:ext>
            </a:extLst>
          </p:cNvPr>
          <p:cNvSpPr>
            <a:spLocks noGrp="1"/>
          </p:cNvSpPr>
          <p:nvPr>
            <p:ph type="title"/>
          </p:nvPr>
        </p:nvSpPr>
        <p:spPr/>
        <p:txBody>
          <a:bodyPr>
            <a:normAutofit fontScale="90000"/>
          </a:bodyPr>
          <a:lstStyle/>
          <a:p>
            <a:r>
              <a:rPr lang="en-US" dirty="0"/>
              <a:t>Stacking Standards + Solutions</a:t>
            </a:r>
          </a:p>
        </p:txBody>
      </p:sp>
      <p:sp>
        <p:nvSpPr>
          <p:cNvPr id="4" name="Triangle 3">
            <a:extLst>
              <a:ext uri="{FF2B5EF4-FFF2-40B4-BE49-F238E27FC236}">
                <a16:creationId xmlns:a16="http://schemas.microsoft.com/office/drawing/2014/main" id="{17C29B0C-3BC1-A924-7BBC-26295263E25D}"/>
              </a:ext>
            </a:extLst>
          </p:cNvPr>
          <p:cNvSpPr/>
          <p:nvPr/>
        </p:nvSpPr>
        <p:spPr>
          <a:xfrm>
            <a:off x="3601865" y="1064965"/>
            <a:ext cx="3017518" cy="2819057"/>
          </a:xfrm>
          <a:prstGeom prst="triangle">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riangle 4">
            <a:extLst>
              <a:ext uri="{FF2B5EF4-FFF2-40B4-BE49-F238E27FC236}">
                <a16:creationId xmlns:a16="http://schemas.microsoft.com/office/drawing/2014/main" id="{84D2FDFC-B5B0-841E-F371-9309A234B631}"/>
              </a:ext>
            </a:extLst>
          </p:cNvPr>
          <p:cNvSpPr/>
          <p:nvPr/>
        </p:nvSpPr>
        <p:spPr>
          <a:xfrm>
            <a:off x="4217923" y="1064965"/>
            <a:ext cx="1780975" cy="1659786"/>
          </a:xfrm>
          <a:prstGeom prst="triangle">
            <a:avLst/>
          </a:prstGeom>
          <a:solidFill>
            <a:srgbClr val="00AE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F9DBC75B-547B-349E-0344-C74AA10B25CC}"/>
              </a:ext>
            </a:extLst>
          </p:cNvPr>
          <p:cNvSpPr txBox="1"/>
          <p:nvPr/>
        </p:nvSpPr>
        <p:spPr>
          <a:xfrm>
            <a:off x="656141" y="1862753"/>
            <a:ext cx="2791149" cy="307777"/>
          </a:xfrm>
          <a:prstGeom prst="rect">
            <a:avLst/>
          </a:prstGeom>
          <a:noFill/>
        </p:spPr>
        <p:txBody>
          <a:bodyPr wrap="none" rtlCol="0">
            <a:spAutoFit/>
          </a:bodyPr>
          <a:lstStyle/>
          <a:p>
            <a:r>
              <a:rPr lang="en-US" dirty="0"/>
              <a:t>Process Management Standards</a:t>
            </a:r>
          </a:p>
        </p:txBody>
      </p:sp>
      <p:sp>
        <p:nvSpPr>
          <p:cNvPr id="8" name="TextBox 7">
            <a:extLst>
              <a:ext uri="{FF2B5EF4-FFF2-40B4-BE49-F238E27FC236}">
                <a16:creationId xmlns:a16="http://schemas.microsoft.com/office/drawing/2014/main" id="{D0B9F00F-C28D-E938-D71E-464E323853B2}"/>
              </a:ext>
            </a:extLst>
          </p:cNvPr>
          <p:cNvSpPr txBox="1"/>
          <p:nvPr/>
        </p:nvSpPr>
        <p:spPr>
          <a:xfrm>
            <a:off x="998311" y="2896383"/>
            <a:ext cx="2273379" cy="307777"/>
          </a:xfrm>
          <a:prstGeom prst="rect">
            <a:avLst/>
          </a:prstGeom>
          <a:noFill/>
        </p:spPr>
        <p:txBody>
          <a:bodyPr wrap="none" rtlCol="0">
            <a:spAutoFit/>
          </a:bodyPr>
          <a:lstStyle/>
          <a:p>
            <a:r>
              <a:rPr lang="en-US" dirty="0"/>
              <a:t>Implementation Standards</a:t>
            </a:r>
          </a:p>
        </p:txBody>
      </p:sp>
      <p:sp>
        <p:nvSpPr>
          <p:cNvPr id="9" name="TextBox 8">
            <a:extLst>
              <a:ext uri="{FF2B5EF4-FFF2-40B4-BE49-F238E27FC236}">
                <a16:creationId xmlns:a16="http://schemas.microsoft.com/office/drawing/2014/main" id="{21F9A3F4-117C-7EA7-453A-5BB3CD5A4ADF}"/>
              </a:ext>
            </a:extLst>
          </p:cNvPr>
          <p:cNvSpPr txBox="1"/>
          <p:nvPr/>
        </p:nvSpPr>
        <p:spPr>
          <a:xfrm>
            <a:off x="1699624" y="3973248"/>
            <a:ext cx="870751" cy="307777"/>
          </a:xfrm>
          <a:prstGeom prst="rect">
            <a:avLst/>
          </a:prstGeom>
          <a:noFill/>
        </p:spPr>
        <p:txBody>
          <a:bodyPr wrap="none" rtlCol="0">
            <a:spAutoFit/>
          </a:bodyPr>
          <a:lstStyle/>
          <a:p>
            <a:r>
              <a:rPr lang="en-US" dirty="0"/>
              <a:t>Methods</a:t>
            </a:r>
          </a:p>
        </p:txBody>
      </p:sp>
      <p:cxnSp>
        <p:nvCxnSpPr>
          <p:cNvPr id="23" name="Straight Arrow Connector 22">
            <a:extLst>
              <a:ext uri="{FF2B5EF4-FFF2-40B4-BE49-F238E27FC236}">
                <a16:creationId xmlns:a16="http://schemas.microsoft.com/office/drawing/2014/main" id="{CE96899D-B9C8-55F7-5980-3E662B1A8615}"/>
              </a:ext>
            </a:extLst>
          </p:cNvPr>
          <p:cNvCxnSpPr>
            <a:cxnSpLocks/>
          </p:cNvCxnSpPr>
          <p:nvPr/>
        </p:nvCxnSpPr>
        <p:spPr>
          <a:xfrm>
            <a:off x="3271690" y="3108478"/>
            <a:ext cx="637084" cy="167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DA303C1F-100F-5D6F-A14D-FF3C53839148}"/>
              </a:ext>
            </a:extLst>
          </p:cNvPr>
          <p:cNvSpPr/>
          <p:nvPr/>
        </p:nvSpPr>
        <p:spPr>
          <a:xfrm>
            <a:off x="3971544" y="2180011"/>
            <a:ext cx="2273731" cy="357720"/>
          </a:xfrm>
          <a:prstGeom prst="roundRect">
            <a:avLst/>
          </a:prstGeom>
          <a:solidFill>
            <a:schemeClr val="bg1"/>
          </a:solidFill>
          <a:ln w="6350">
            <a:solidFill>
              <a:srgbClr val="00AE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293CF1D9-BB0C-A346-45E1-20D189C6DB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91294" y="2221096"/>
            <a:ext cx="2044329" cy="275551"/>
          </a:xfrm>
          <a:prstGeom prst="rect">
            <a:avLst/>
          </a:prstGeom>
        </p:spPr>
      </p:pic>
      <p:grpSp>
        <p:nvGrpSpPr>
          <p:cNvPr id="26" name="Group 25">
            <a:extLst>
              <a:ext uri="{FF2B5EF4-FFF2-40B4-BE49-F238E27FC236}">
                <a16:creationId xmlns:a16="http://schemas.microsoft.com/office/drawing/2014/main" id="{73C44673-CEA6-9060-F3F5-959FA7A117BE}"/>
              </a:ext>
            </a:extLst>
          </p:cNvPr>
          <p:cNvGrpSpPr/>
          <p:nvPr/>
        </p:nvGrpSpPr>
        <p:grpSpPr>
          <a:xfrm>
            <a:off x="4496081" y="3161392"/>
            <a:ext cx="1224658" cy="323766"/>
            <a:chOff x="4066313" y="3161392"/>
            <a:chExt cx="1224658" cy="323766"/>
          </a:xfrm>
        </p:grpSpPr>
        <p:sp>
          <p:nvSpPr>
            <p:cNvPr id="18" name="Rounded Rectangle 17">
              <a:extLst>
                <a:ext uri="{FF2B5EF4-FFF2-40B4-BE49-F238E27FC236}">
                  <a16:creationId xmlns:a16="http://schemas.microsoft.com/office/drawing/2014/main" id="{CF1BFB1C-B93B-9E45-C24E-0AC397BBBD61}"/>
                </a:ext>
              </a:extLst>
            </p:cNvPr>
            <p:cNvSpPr/>
            <p:nvPr/>
          </p:nvSpPr>
          <p:spPr>
            <a:xfrm>
              <a:off x="4066313" y="3161392"/>
              <a:ext cx="1224658" cy="323766"/>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oogle Shape;265;p40">
              <a:extLst>
                <a:ext uri="{FF2B5EF4-FFF2-40B4-BE49-F238E27FC236}">
                  <a16:creationId xmlns:a16="http://schemas.microsoft.com/office/drawing/2014/main" id="{5A5614B1-EFBD-DF5B-B265-7DBF06AB7BC6}"/>
                </a:ext>
              </a:extLst>
            </p:cNvPr>
            <p:cNvPicPr preferRelativeResize="0">
              <a:picLocks noChangeAspect="1"/>
            </p:cNvPicPr>
            <p:nvPr/>
          </p:nvPicPr>
          <p:blipFill>
            <a:blip r:embed="rId4">
              <a:alphaModFix/>
            </a:blip>
            <a:stretch>
              <a:fillRect/>
            </a:stretch>
          </p:blipFill>
          <p:spPr>
            <a:xfrm>
              <a:off x="4164127" y="3211986"/>
              <a:ext cx="1036011" cy="244711"/>
            </a:xfrm>
            <a:prstGeom prst="rect">
              <a:avLst/>
            </a:prstGeom>
            <a:noFill/>
            <a:ln>
              <a:noFill/>
            </a:ln>
          </p:spPr>
        </p:pic>
      </p:grpSp>
      <p:grpSp>
        <p:nvGrpSpPr>
          <p:cNvPr id="24" name="Group 23">
            <a:extLst>
              <a:ext uri="{FF2B5EF4-FFF2-40B4-BE49-F238E27FC236}">
                <a16:creationId xmlns:a16="http://schemas.microsoft.com/office/drawing/2014/main" id="{82227A08-5930-EE67-B098-BEC2AA09DFB9}"/>
              </a:ext>
            </a:extLst>
          </p:cNvPr>
          <p:cNvGrpSpPr/>
          <p:nvPr/>
        </p:nvGrpSpPr>
        <p:grpSpPr>
          <a:xfrm>
            <a:off x="3928873" y="4313124"/>
            <a:ext cx="2359074" cy="485661"/>
            <a:chOff x="3360031" y="4282403"/>
            <a:chExt cx="2359074" cy="485661"/>
          </a:xfrm>
        </p:grpSpPr>
        <p:sp>
          <p:nvSpPr>
            <p:cNvPr id="20" name="Rounded Rectangle 19">
              <a:extLst>
                <a:ext uri="{FF2B5EF4-FFF2-40B4-BE49-F238E27FC236}">
                  <a16:creationId xmlns:a16="http://schemas.microsoft.com/office/drawing/2014/main" id="{2FCA00A8-F98B-03BD-7F1E-2243784EF3EF}"/>
                </a:ext>
              </a:extLst>
            </p:cNvPr>
            <p:cNvSpPr/>
            <p:nvPr/>
          </p:nvSpPr>
          <p:spPr>
            <a:xfrm>
              <a:off x="3360031" y="4282403"/>
              <a:ext cx="1037935" cy="485661"/>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black background with a letter and a circle&#10;&#10;Description automatically generated">
              <a:extLst>
                <a:ext uri="{FF2B5EF4-FFF2-40B4-BE49-F238E27FC236}">
                  <a16:creationId xmlns:a16="http://schemas.microsoft.com/office/drawing/2014/main" id="{893E7B30-0277-5377-A2DF-8364267CECC1}"/>
                </a:ext>
              </a:extLst>
            </p:cNvPr>
            <p:cNvPicPr>
              <a:picLocks noChangeAspect="1"/>
            </p:cNvPicPr>
            <p:nvPr/>
          </p:nvPicPr>
          <p:blipFill>
            <a:blip r:embed="rId5"/>
            <a:stretch>
              <a:fillRect/>
            </a:stretch>
          </p:blipFill>
          <p:spPr>
            <a:xfrm>
              <a:off x="3479006" y="4467558"/>
              <a:ext cx="799987" cy="166664"/>
            </a:xfrm>
            <a:prstGeom prst="rect">
              <a:avLst/>
            </a:prstGeom>
          </p:spPr>
        </p:pic>
        <p:sp>
          <p:nvSpPr>
            <p:cNvPr id="22" name="Rounded Rectangle 21">
              <a:extLst>
                <a:ext uri="{FF2B5EF4-FFF2-40B4-BE49-F238E27FC236}">
                  <a16:creationId xmlns:a16="http://schemas.microsoft.com/office/drawing/2014/main" id="{3C47B6BF-801D-115E-C2D3-CCA02BDCF83F}"/>
                </a:ext>
              </a:extLst>
            </p:cNvPr>
            <p:cNvSpPr/>
            <p:nvPr/>
          </p:nvSpPr>
          <p:spPr>
            <a:xfrm>
              <a:off x="4681170" y="4282403"/>
              <a:ext cx="1037935" cy="485661"/>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green circle with black background&#10;&#10;Description automatically generated">
              <a:extLst>
                <a:ext uri="{FF2B5EF4-FFF2-40B4-BE49-F238E27FC236}">
                  <a16:creationId xmlns:a16="http://schemas.microsoft.com/office/drawing/2014/main" id="{7C8B21DB-DD0C-3E88-A818-01D8ACB385A0}"/>
                </a:ext>
              </a:extLst>
            </p:cNvPr>
            <p:cNvPicPr>
              <a:picLocks noChangeAspect="1"/>
            </p:cNvPicPr>
            <p:nvPr/>
          </p:nvPicPr>
          <p:blipFill>
            <a:blip r:embed="rId6"/>
            <a:stretch>
              <a:fillRect/>
            </a:stretch>
          </p:blipFill>
          <p:spPr>
            <a:xfrm>
              <a:off x="4740757" y="4348549"/>
              <a:ext cx="918762" cy="353370"/>
            </a:xfrm>
            <a:prstGeom prst="rect">
              <a:avLst/>
            </a:prstGeom>
          </p:spPr>
        </p:pic>
      </p:grpSp>
      <p:cxnSp>
        <p:nvCxnSpPr>
          <p:cNvPr id="33" name="Straight Arrow Connector 32">
            <a:extLst>
              <a:ext uri="{FF2B5EF4-FFF2-40B4-BE49-F238E27FC236}">
                <a16:creationId xmlns:a16="http://schemas.microsoft.com/office/drawing/2014/main" id="{F4CCA77A-261A-0EAA-1BC5-7CB48790694D}"/>
              </a:ext>
            </a:extLst>
          </p:cNvPr>
          <p:cNvCxnSpPr>
            <a:cxnSpLocks/>
          </p:cNvCxnSpPr>
          <p:nvPr/>
        </p:nvCxnSpPr>
        <p:spPr>
          <a:xfrm>
            <a:off x="2634606" y="4199235"/>
            <a:ext cx="637084" cy="167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357EC70-6415-AD28-43DA-F18352B01C93}"/>
              </a:ext>
            </a:extLst>
          </p:cNvPr>
          <p:cNvCxnSpPr>
            <a:cxnSpLocks/>
          </p:cNvCxnSpPr>
          <p:nvPr/>
        </p:nvCxnSpPr>
        <p:spPr>
          <a:xfrm>
            <a:off x="3382273" y="2131880"/>
            <a:ext cx="521665" cy="143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12093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Supporting Regulation</a:t>
            </a:r>
          </a:p>
        </p:txBody>
      </p:sp>
    </p:spTree>
    <p:extLst>
      <p:ext uri="{BB962C8B-B14F-4D97-AF65-F5344CB8AC3E}">
        <p14:creationId xmlns:p14="http://schemas.microsoft.com/office/powerpoint/2010/main" val="36598292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Addressing US Executive Order / NIST / CISA</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285750" indent="-285750">
              <a:spcAft>
                <a:spcPts val="1200"/>
              </a:spcAft>
            </a:pPr>
            <a:r>
              <a:rPr lang="en-US" dirty="0"/>
              <a:t>OpenChain ISO/IEC 5230 and ISO/IEC 18974 require the use of SBOMs.</a:t>
            </a:r>
          </a:p>
          <a:p>
            <a:pPr marL="285750" indent="-285750">
              <a:spcAft>
                <a:spcPts val="1200"/>
              </a:spcAft>
            </a:pPr>
            <a:endParaRPr lang="en-US" dirty="0"/>
          </a:p>
          <a:p>
            <a:pPr marL="285750" indent="-285750">
              <a:spcAft>
                <a:spcPts val="1200"/>
              </a:spcAft>
            </a:pPr>
            <a:r>
              <a:rPr lang="en-US" dirty="0"/>
              <a:t>They are flexible enough to meet any specific requirements the US develops around SBOM use, structure or format.</a:t>
            </a:r>
            <a:endParaRPr dirty="0"/>
          </a:p>
        </p:txBody>
      </p:sp>
    </p:spTree>
    <p:extLst>
      <p:ext uri="{BB962C8B-B14F-4D97-AF65-F5344CB8AC3E}">
        <p14:creationId xmlns:p14="http://schemas.microsoft.com/office/powerpoint/2010/main" val="20773300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Addressing the CRA</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285750" indent="-285750">
              <a:spcAft>
                <a:spcPts val="1200"/>
              </a:spcAft>
            </a:pPr>
            <a:r>
              <a:rPr lang="en-US" dirty="0"/>
              <a:t>OpenChain ISO/IEC 5230 and ISO/IEC 18974 asked for record-keeping before Cyber Resiliency Act (CRA) made it into a requirement.</a:t>
            </a:r>
          </a:p>
          <a:p>
            <a:pPr marL="285750" indent="-285750">
              <a:spcAft>
                <a:spcPts val="1200"/>
              </a:spcAft>
            </a:pPr>
            <a:endParaRPr lang="en-US" dirty="0"/>
          </a:p>
          <a:p>
            <a:pPr marL="285750" indent="-285750">
              <a:spcAft>
                <a:spcPts val="1200"/>
              </a:spcAft>
            </a:pPr>
            <a:r>
              <a:rPr lang="en-US" dirty="0"/>
              <a:t>OpenChain ISO/IEC 5230 and ISO/IEC 18974 require companies to create and archive verification materials around open source license compliance and security assurance.</a:t>
            </a:r>
            <a:endParaRPr dirty="0"/>
          </a:p>
        </p:txBody>
      </p:sp>
    </p:spTree>
    <p:extLst>
      <p:ext uri="{BB962C8B-B14F-4D97-AF65-F5344CB8AC3E}">
        <p14:creationId xmlns:p14="http://schemas.microsoft.com/office/powerpoint/2010/main" val="35470288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2e62ad20c76_0_490"/>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t>Policy and Regulation Webinar Series:</a:t>
            </a:r>
            <a:endParaRPr/>
          </a:p>
        </p:txBody>
      </p:sp>
      <p:pic>
        <p:nvPicPr>
          <p:cNvPr id="216" name="Google Shape;216;g2e62ad20c76_0_490" descr="A blue and white background with text&#10;&#10;Description automatically generated"/>
          <p:cNvPicPr preferRelativeResize="0"/>
          <p:nvPr/>
        </p:nvPicPr>
        <p:blipFill rotWithShape="1">
          <a:blip r:embed="rId3">
            <a:alphaModFix/>
          </a:blip>
          <a:srcRect/>
          <a:stretch/>
        </p:blipFill>
        <p:spPr>
          <a:xfrm>
            <a:off x="0" y="201167"/>
            <a:ext cx="8638413" cy="3813049"/>
          </a:xfrm>
          <a:prstGeom prst="rect">
            <a:avLst/>
          </a:prstGeom>
          <a:noFill/>
          <a:ln>
            <a:noFill/>
          </a:ln>
        </p:spPr>
      </p:pic>
      <p:pic>
        <p:nvPicPr>
          <p:cNvPr id="217" name="Google Shape;217;g2e62ad20c76_0_490" descr="A qr code on a white background&#10;&#10;Description automatically generated"/>
          <p:cNvPicPr preferRelativeResize="0"/>
          <p:nvPr/>
        </p:nvPicPr>
        <p:blipFill rotWithShape="1">
          <a:blip r:embed="rId4">
            <a:alphaModFix/>
          </a:blip>
          <a:srcRect/>
          <a:stretch/>
        </p:blipFill>
        <p:spPr>
          <a:xfrm>
            <a:off x="3474720" y="2948940"/>
            <a:ext cx="2194560" cy="2194560"/>
          </a:xfrm>
          <a:prstGeom prst="rect">
            <a:avLst/>
          </a:prstGeom>
          <a:noFill/>
          <a:ln>
            <a:noFill/>
          </a:ln>
        </p:spPr>
      </p:pic>
    </p:spTree>
    <p:extLst>
      <p:ext uri="{BB962C8B-B14F-4D97-AF65-F5344CB8AC3E}">
        <p14:creationId xmlns:p14="http://schemas.microsoft.com/office/powerpoint/2010/main" val="36388910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Example Reference Material</a:t>
            </a:r>
          </a:p>
        </p:txBody>
      </p:sp>
      <p:pic>
        <p:nvPicPr>
          <p:cNvPr id="3" name="Picture 2">
            <a:extLst>
              <a:ext uri="{FF2B5EF4-FFF2-40B4-BE49-F238E27FC236}">
                <a16:creationId xmlns:a16="http://schemas.microsoft.com/office/drawing/2014/main" id="{5A726FDB-7F5D-0180-BDAE-E647A4805059}"/>
              </a:ext>
            </a:extLst>
          </p:cNvPr>
          <p:cNvPicPr>
            <a:picLocks noChangeAspect="1"/>
          </p:cNvPicPr>
          <p:nvPr/>
        </p:nvPicPr>
        <p:blipFill>
          <a:blip r:embed="rId2"/>
          <a:srcRect/>
          <a:stretch/>
        </p:blipFill>
        <p:spPr>
          <a:xfrm>
            <a:off x="6468086" y="3526972"/>
            <a:ext cx="795598" cy="795598"/>
          </a:xfrm>
          <a:prstGeom prst="rect">
            <a:avLst/>
          </a:prstGeom>
        </p:spPr>
      </p:pic>
    </p:spTree>
    <p:extLst>
      <p:ext uri="{BB962C8B-B14F-4D97-AF65-F5344CB8AC3E}">
        <p14:creationId xmlns:p14="http://schemas.microsoft.com/office/powerpoint/2010/main" val="11703048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11449-A3BD-1AE3-A166-432B5101191B}"/>
              </a:ext>
            </a:extLst>
          </p:cNvPr>
          <p:cNvSpPr>
            <a:spLocks noGrp="1"/>
          </p:cNvSpPr>
          <p:nvPr>
            <p:ph type="title"/>
          </p:nvPr>
        </p:nvSpPr>
        <p:spPr/>
        <p:txBody>
          <a:bodyPr>
            <a:normAutofit fontScale="90000"/>
          </a:bodyPr>
          <a:lstStyle/>
          <a:p>
            <a:r>
              <a:rPr lang="en-US" dirty="0"/>
              <a:t>Recent Releases</a:t>
            </a:r>
          </a:p>
        </p:txBody>
      </p:sp>
      <p:pic>
        <p:nvPicPr>
          <p:cNvPr id="5" name="Picture 4" descr="A screenshot of a video game&#10;&#10;Description automatically generated">
            <a:extLst>
              <a:ext uri="{FF2B5EF4-FFF2-40B4-BE49-F238E27FC236}">
                <a16:creationId xmlns:a16="http://schemas.microsoft.com/office/drawing/2014/main" id="{10B906FB-2EFE-35D8-1963-CA5C83054F2A}"/>
              </a:ext>
            </a:extLst>
          </p:cNvPr>
          <p:cNvPicPr>
            <a:picLocks noChangeAspect="1"/>
          </p:cNvPicPr>
          <p:nvPr/>
        </p:nvPicPr>
        <p:blipFill>
          <a:blip r:embed="rId2"/>
          <a:stretch>
            <a:fillRect/>
          </a:stretch>
        </p:blipFill>
        <p:spPr>
          <a:xfrm>
            <a:off x="4686810" y="1158293"/>
            <a:ext cx="4327310" cy="2355644"/>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EF48F6D5-3EBE-6448-11AA-DC8DB480A54A}"/>
              </a:ext>
            </a:extLst>
          </p:cNvPr>
          <p:cNvPicPr>
            <a:picLocks noChangeAspect="1"/>
          </p:cNvPicPr>
          <p:nvPr/>
        </p:nvPicPr>
        <p:blipFill>
          <a:blip r:embed="rId3"/>
          <a:stretch>
            <a:fillRect/>
          </a:stretch>
        </p:blipFill>
        <p:spPr>
          <a:xfrm>
            <a:off x="211712" y="1132607"/>
            <a:ext cx="4245480" cy="2407017"/>
          </a:xfrm>
          <a:prstGeom prst="rect">
            <a:avLst/>
          </a:prstGeom>
        </p:spPr>
      </p:pic>
      <p:pic>
        <p:nvPicPr>
          <p:cNvPr id="9" name="Picture 8" descr="A qr code with a few black squares&#10;&#10;Description automatically generated">
            <a:extLst>
              <a:ext uri="{FF2B5EF4-FFF2-40B4-BE49-F238E27FC236}">
                <a16:creationId xmlns:a16="http://schemas.microsoft.com/office/drawing/2014/main" id="{8553A9BE-44A5-F81A-EC38-32B779F06DC6}"/>
              </a:ext>
            </a:extLst>
          </p:cNvPr>
          <p:cNvPicPr>
            <a:picLocks noChangeAspect="1"/>
          </p:cNvPicPr>
          <p:nvPr/>
        </p:nvPicPr>
        <p:blipFill>
          <a:blip r:embed="rId4"/>
          <a:stretch>
            <a:fillRect/>
          </a:stretch>
        </p:blipFill>
        <p:spPr>
          <a:xfrm>
            <a:off x="6202416" y="3255638"/>
            <a:ext cx="1296098" cy="1296098"/>
          </a:xfrm>
          <a:prstGeom prst="rect">
            <a:avLst/>
          </a:prstGeom>
        </p:spPr>
      </p:pic>
      <p:pic>
        <p:nvPicPr>
          <p:cNvPr id="11" name="Picture 10" descr="A qr code with a few squares&#10;&#10;Description automatically generated">
            <a:extLst>
              <a:ext uri="{FF2B5EF4-FFF2-40B4-BE49-F238E27FC236}">
                <a16:creationId xmlns:a16="http://schemas.microsoft.com/office/drawing/2014/main" id="{8BA7228C-26B6-22E8-33BA-D1425B94F563}"/>
              </a:ext>
            </a:extLst>
          </p:cNvPr>
          <p:cNvPicPr>
            <a:picLocks noChangeAspect="1"/>
          </p:cNvPicPr>
          <p:nvPr/>
        </p:nvPicPr>
        <p:blipFill>
          <a:blip r:embed="rId5"/>
          <a:stretch>
            <a:fillRect/>
          </a:stretch>
        </p:blipFill>
        <p:spPr>
          <a:xfrm>
            <a:off x="1838988" y="3255638"/>
            <a:ext cx="1296098" cy="1296098"/>
          </a:xfrm>
          <a:prstGeom prst="rect">
            <a:avLst/>
          </a:prstGeom>
        </p:spPr>
      </p:pic>
    </p:spTree>
    <p:extLst>
      <p:ext uri="{BB962C8B-B14F-4D97-AF65-F5344CB8AC3E}">
        <p14:creationId xmlns:p14="http://schemas.microsoft.com/office/powerpoint/2010/main" val="34819250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5096-0B0A-D7AF-1966-2A8257A6B46B}"/>
              </a:ext>
            </a:extLst>
          </p:cNvPr>
          <p:cNvSpPr>
            <a:spLocks noGrp="1"/>
          </p:cNvSpPr>
          <p:nvPr>
            <p:ph type="title"/>
          </p:nvPr>
        </p:nvSpPr>
        <p:spPr/>
        <p:txBody>
          <a:bodyPr>
            <a:normAutofit fontScale="90000"/>
          </a:bodyPr>
          <a:lstStyle/>
          <a:p>
            <a:r>
              <a:rPr lang="en-US" dirty="0"/>
              <a:t>Case Studies</a:t>
            </a:r>
          </a:p>
        </p:txBody>
      </p:sp>
      <p:pic>
        <p:nvPicPr>
          <p:cNvPr id="7" name="Picture 6" descr="A screenshot of a computer&#10;&#10;Description automatically generated">
            <a:extLst>
              <a:ext uri="{FF2B5EF4-FFF2-40B4-BE49-F238E27FC236}">
                <a16:creationId xmlns:a16="http://schemas.microsoft.com/office/drawing/2014/main" id="{2B859735-27E5-6A1D-0A59-1B92EEFCCDD1}"/>
              </a:ext>
            </a:extLst>
          </p:cNvPr>
          <p:cNvPicPr>
            <a:picLocks noChangeAspect="1"/>
          </p:cNvPicPr>
          <p:nvPr/>
        </p:nvPicPr>
        <p:blipFill>
          <a:blip r:embed="rId2"/>
          <a:stretch>
            <a:fillRect/>
          </a:stretch>
        </p:blipFill>
        <p:spPr>
          <a:xfrm>
            <a:off x="3059073" y="1198202"/>
            <a:ext cx="2683876" cy="1127228"/>
          </a:xfrm>
          <a:prstGeom prst="rect">
            <a:avLst/>
          </a:prstGeom>
        </p:spPr>
      </p:pic>
      <p:pic>
        <p:nvPicPr>
          <p:cNvPr id="9" name="Picture 8" descr="A blue and white rectangular sign with white text&#10;&#10;Description automatically generated">
            <a:extLst>
              <a:ext uri="{FF2B5EF4-FFF2-40B4-BE49-F238E27FC236}">
                <a16:creationId xmlns:a16="http://schemas.microsoft.com/office/drawing/2014/main" id="{011916DF-F194-AFEB-64F2-A4A6AAB247FD}"/>
              </a:ext>
            </a:extLst>
          </p:cNvPr>
          <p:cNvPicPr>
            <a:picLocks noChangeAspect="1"/>
          </p:cNvPicPr>
          <p:nvPr/>
        </p:nvPicPr>
        <p:blipFill>
          <a:blip r:embed="rId3"/>
          <a:stretch>
            <a:fillRect/>
          </a:stretch>
        </p:blipFill>
        <p:spPr>
          <a:xfrm>
            <a:off x="3059073" y="0"/>
            <a:ext cx="2683876" cy="1127228"/>
          </a:xfrm>
          <a:prstGeom prst="rect">
            <a:avLst/>
          </a:prstGeom>
        </p:spPr>
      </p:pic>
      <p:pic>
        <p:nvPicPr>
          <p:cNvPr id="11" name="Picture 10" descr="A blue and white background with white text&#10;&#10;Description automatically generated">
            <a:extLst>
              <a:ext uri="{FF2B5EF4-FFF2-40B4-BE49-F238E27FC236}">
                <a16:creationId xmlns:a16="http://schemas.microsoft.com/office/drawing/2014/main" id="{0C9B26B5-4F2A-12BF-FD21-ACBA9988D332}"/>
              </a:ext>
            </a:extLst>
          </p:cNvPr>
          <p:cNvPicPr>
            <a:picLocks noChangeAspect="1"/>
          </p:cNvPicPr>
          <p:nvPr/>
        </p:nvPicPr>
        <p:blipFill>
          <a:blip r:embed="rId4"/>
          <a:stretch>
            <a:fillRect/>
          </a:stretch>
        </p:blipFill>
        <p:spPr>
          <a:xfrm>
            <a:off x="5742949" y="1198202"/>
            <a:ext cx="2683875" cy="1127228"/>
          </a:xfrm>
          <a:prstGeom prst="rect">
            <a:avLst/>
          </a:prstGeom>
        </p:spPr>
      </p:pic>
      <p:pic>
        <p:nvPicPr>
          <p:cNvPr id="15" name="Picture 14" descr="A blue and white sign with white text&#10;&#10;Description automatically generated">
            <a:extLst>
              <a:ext uri="{FF2B5EF4-FFF2-40B4-BE49-F238E27FC236}">
                <a16:creationId xmlns:a16="http://schemas.microsoft.com/office/drawing/2014/main" id="{714A3F08-4E4D-14A4-F318-EB12E46C5D15}"/>
              </a:ext>
            </a:extLst>
          </p:cNvPr>
          <p:cNvPicPr>
            <a:picLocks noChangeAspect="1"/>
          </p:cNvPicPr>
          <p:nvPr/>
        </p:nvPicPr>
        <p:blipFill>
          <a:blip r:embed="rId5"/>
          <a:stretch>
            <a:fillRect/>
          </a:stretch>
        </p:blipFill>
        <p:spPr>
          <a:xfrm>
            <a:off x="5742949" y="0"/>
            <a:ext cx="2683876" cy="1127228"/>
          </a:xfrm>
          <a:prstGeom prst="rect">
            <a:avLst/>
          </a:prstGeom>
        </p:spPr>
      </p:pic>
      <p:pic>
        <p:nvPicPr>
          <p:cNvPr id="17" name="Picture 16" descr="A white paper with text and words&#10;&#10;Description automatically generated with medium confidence">
            <a:extLst>
              <a:ext uri="{FF2B5EF4-FFF2-40B4-BE49-F238E27FC236}">
                <a16:creationId xmlns:a16="http://schemas.microsoft.com/office/drawing/2014/main" id="{7E0F4989-FC57-EB64-673A-8A3B3E86AD36}"/>
              </a:ext>
            </a:extLst>
          </p:cNvPr>
          <p:cNvPicPr>
            <a:picLocks noChangeAspect="1"/>
          </p:cNvPicPr>
          <p:nvPr/>
        </p:nvPicPr>
        <p:blipFill>
          <a:blip r:embed="rId6"/>
          <a:stretch>
            <a:fillRect/>
          </a:stretch>
        </p:blipFill>
        <p:spPr>
          <a:xfrm>
            <a:off x="3059073" y="2401058"/>
            <a:ext cx="2920386" cy="2742441"/>
          </a:xfrm>
          <a:prstGeom prst="rect">
            <a:avLst/>
          </a:prstGeom>
        </p:spPr>
      </p:pic>
      <p:pic>
        <p:nvPicPr>
          <p:cNvPr id="4" name="Picture 3">
            <a:extLst>
              <a:ext uri="{FF2B5EF4-FFF2-40B4-BE49-F238E27FC236}">
                <a16:creationId xmlns:a16="http://schemas.microsoft.com/office/drawing/2014/main" id="{089025DE-0F88-1234-1645-F11F9D442AB5}"/>
              </a:ext>
            </a:extLst>
          </p:cNvPr>
          <p:cNvPicPr>
            <a:picLocks noChangeAspect="1"/>
          </p:cNvPicPr>
          <p:nvPr/>
        </p:nvPicPr>
        <p:blipFill>
          <a:blip r:embed="rId7"/>
          <a:srcRect/>
          <a:stretch/>
        </p:blipFill>
        <p:spPr>
          <a:xfrm>
            <a:off x="6609600" y="2609100"/>
            <a:ext cx="2534400" cy="2534400"/>
          </a:xfrm>
          <a:prstGeom prst="rect">
            <a:avLst/>
          </a:prstGeom>
        </p:spPr>
      </p:pic>
      <p:pic>
        <p:nvPicPr>
          <p:cNvPr id="5" name="Picture 4" descr="A close-up of a certificate&#10;&#10;Description automatically generated">
            <a:extLst>
              <a:ext uri="{FF2B5EF4-FFF2-40B4-BE49-F238E27FC236}">
                <a16:creationId xmlns:a16="http://schemas.microsoft.com/office/drawing/2014/main" id="{E041136B-FEBE-63BA-D614-4F509BC5BD64}"/>
              </a:ext>
            </a:extLst>
          </p:cNvPr>
          <p:cNvPicPr>
            <a:picLocks noChangeAspect="1"/>
          </p:cNvPicPr>
          <p:nvPr/>
        </p:nvPicPr>
        <p:blipFill>
          <a:blip r:embed="rId8"/>
          <a:stretch>
            <a:fillRect/>
          </a:stretch>
        </p:blipFill>
        <p:spPr>
          <a:xfrm>
            <a:off x="405611" y="955691"/>
            <a:ext cx="2495244" cy="3528628"/>
          </a:xfrm>
          <a:prstGeom prst="rect">
            <a:avLst/>
          </a:prstGeom>
        </p:spPr>
      </p:pic>
    </p:spTree>
    <p:extLst>
      <p:ext uri="{BB962C8B-B14F-4D97-AF65-F5344CB8AC3E}">
        <p14:creationId xmlns:p14="http://schemas.microsoft.com/office/powerpoint/2010/main" val="24507492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843DD-D153-E3F8-CD1C-F42BC9B1EEC4}"/>
              </a:ext>
            </a:extLst>
          </p:cNvPr>
          <p:cNvSpPr>
            <a:spLocks noGrp="1"/>
          </p:cNvSpPr>
          <p:nvPr>
            <p:ph type="title"/>
          </p:nvPr>
        </p:nvSpPr>
        <p:spPr/>
        <p:txBody>
          <a:bodyPr>
            <a:normAutofit fontScale="90000"/>
          </a:bodyPr>
          <a:lstStyle/>
          <a:p>
            <a:r>
              <a:rPr lang="en-US" dirty="0"/>
              <a:t>Training Courses</a:t>
            </a:r>
          </a:p>
        </p:txBody>
      </p:sp>
      <p:pic>
        <p:nvPicPr>
          <p:cNvPr id="6" name="Picture 5" descr="A blue background with white text&#10;&#10;Description automatically generated">
            <a:extLst>
              <a:ext uri="{FF2B5EF4-FFF2-40B4-BE49-F238E27FC236}">
                <a16:creationId xmlns:a16="http://schemas.microsoft.com/office/drawing/2014/main" id="{F43370D2-A95D-86F9-C193-331F290C81AB}"/>
              </a:ext>
            </a:extLst>
          </p:cNvPr>
          <p:cNvPicPr>
            <a:picLocks noChangeAspect="1"/>
          </p:cNvPicPr>
          <p:nvPr/>
        </p:nvPicPr>
        <p:blipFill>
          <a:blip r:embed="rId2"/>
          <a:stretch>
            <a:fillRect/>
          </a:stretch>
        </p:blipFill>
        <p:spPr>
          <a:xfrm>
            <a:off x="2534402" y="1292906"/>
            <a:ext cx="3552634" cy="1776317"/>
          </a:xfrm>
          <a:prstGeom prst="rect">
            <a:avLst/>
          </a:prstGeom>
        </p:spPr>
      </p:pic>
      <p:pic>
        <p:nvPicPr>
          <p:cNvPr id="8" name="Picture 7" descr="A blue background with white text&#10;&#10;Description automatically generated">
            <a:extLst>
              <a:ext uri="{FF2B5EF4-FFF2-40B4-BE49-F238E27FC236}">
                <a16:creationId xmlns:a16="http://schemas.microsoft.com/office/drawing/2014/main" id="{454260C2-B3C0-4E8A-5C20-542CD7202F2B}"/>
              </a:ext>
            </a:extLst>
          </p:cNvPr>
          <p:cNvPicPr>
            <a:picLocks noChangeAspect="1"/>
          </p:cNvPicPr>
          <p:nvPr/>
        </p:nvPicPr>
        <p:blipFill>
          <a:blip r:embed="rId3"/>
          <a:stretch>
            <a:fillRect/>
          </a:stretch>
        </p:blipFill>
        <p:spPr>
          <a:xfrm>
            <a:off x="2534401" y="3206635"/>
            <a:ext cx="3552634" cy="1755501"/>
          </a:xfrm>
          <a:prstGeom prst="rect">
            <a:avLst/>
          </a:prstGeom>
        </p:spPr>
      </p:pic>
      <p:pic>
        <p:nvPicPr>
          <p:cNvPr id="3" name="Picture 2">
            <a:extLst>
              <a:ext uri="{FF2B5EF4-FFF2-40B4-BE49-F238E27FC236}">
                <a16:creationId xmlns:a16="http://schemas.microsoft.com/office/drawing/2014/main" id="{0016A4B3-3F00-9E0E-60D6-FBF939EEF42C}"/>
              </a:ext>
            </a:extLst>
          </p:cNvPr>
          <p:cNvPicPr>
            <a:picLocks noChangeAspect="1"/>
          </p:cNvPicPr>
          <p:nvPr/>
        </p:nvPicPr>
        <p:blipFill>
          <a:blip r:embed="rId4"/>
          <a:srcRect/>
          <a:stretch/>
        </p:blipFill>
        <p:spPr>
          <a:xfrm>
            <a:off x="6609600" y="2609100"/>
            <a:ext cx="2534400" cy="2534400"/>
          </a:xfrm>
          <a:prstGeom prst="rect">
            <a:avLst/>
          </a:prstGeom>
        </p:spPr>
      </p:pic>
    </p:spTree>
    <p:extLst>
      <p:ext uri="{BB962C8B-B14F-4D97-AF65-F5344CB8AC3E}">
        <p14:creationId xmlns:p14="http://schemas.microsoft.com/office/powerpoint/2010/main" val="998046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prstGeom prst="rect">
            <a:avLst/>
          </a:prstGeom>
        </p:spPr>
        <p:txBody>
          <a:bodyPr spcFirstLastPara="1" wrap="square" lIns="91425" tIns="91425" rIns="91425" bIns="91425" anchor="b" anchorCtr="0">
            <a:normAutofit/>
          </a:bodyPr>
          <a:lstStyle/>
          <a:p>
            <a:r>
              <a:rPr lang="en-US"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90+</a:t>
            </a:r>
            <a:endParaRPr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176" name="Google Shape;176;p28"/>
          <p:cNvSpPr txBox="1">
            <a:spLocks noGrp="1"/>
          </p:cNvSpPr>
          <p:nvPr>
            <p:ph type="body" idx="1"/>
          </p:nvPr>
        </p:nvSpPr>
        <p:spPr>
          <a:prstGeom prst="rect">
            <a:avLst/>
          </a:prstGeom>
        </p:spPr>
        <p:txBody>
          <a:bodyPr spcFirstLastPara="1" wrap="square" lIns="91425" tIns="91425" rIns="91425" bIns="91425" anchor="t" anchorCtr="0">
            <a:normAutofit/>
          </a:bodyPr>
          <a:lstStyle/>
          <a:p>
            <a:pPr marL="0" indent="0">
              <a:spcAft>
                <a:spcPts val="1200"/>
              </a:spcAft>
              <a:buNone/>
            </a:pPr>
            <a:r>
              <a:rPr lang="en-US" sz="1500" dirty="0">
                <a:solidFill>
                  <a:schemeClr val="bg2"/>
                </a:solidFill>
              </a:rPr>
              <a:t>Webinars covering all aspects of open source management and governance</a:t>
            </a:r>
            <a:endParaRPr sz="1500" dirty="0">
              <a:solidFill>
                <a:schemeClr val="bg2"/>
              </a:solidFill>
            </a:endParaRPr>
          </a:p>
        </p:txBody>
      </p:sp>
      <p:sp>
        <p:nvSpPr>
          <p:cNvPr id="3" name="TextBox 2">
            <a:extLst>
              <a:ext uri="{FF2B5EF4-FFF2-40B4-BE49-F238E27FC236}">
                <a16:creationId xmlns:a16="http://schemas.microsoft.com/office/drawing/2014/main" id="{BB5C501F-F6E8-6187-63FB-400C5E8C5F14}"/>
              </a:ext>
            </a:extLst>
          </p:cNvPr>
          <p:cNvSpPr txBox="1"/>
          <p:nvPr/>
        </p:nvSpPr>
        <p:spPr>
          <a:xfrm>
            <a:off x="3447339" y="4733601"/>
            <a:ext cx="2249334" cy="230832"/>
          </a:xfrm>
          <a:prstGeom prst="rect">
            <a:avLst/>
          </a:prstGeom>
          <a:noFill/>
        </p:spPr>
        <p:txBody>
          <a:bodyPr wrap="none" rtlCol="0">
            <a:spAutoFit/>
          </a:bodyPr>
          <a:lstStyle/>
          <a:p>
            <a:pPr algn="ctr"/>
            <a:r>
              <a:rPr lang="en-US"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https://</a:t>
            </a:r>
            <a:r>
              <a:rPr lang="en-US" sz="900" dirty="0" err="1">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openchainproject.org</a:t>
            </a:r>
            <a:r>
              <a:rPr lang="en-US"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/webinars</a:t>
            </a:r>
            <a:endParaRPr lang="en-JP"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pic>
        <p:nvPicPr>
          <p:cNvPr id="4" name="Picture 3" descr="A qr code with a few black squares&#10;&#10;Description automatically generated">
            <a:extLst>
              <a:ext uri="{FF2B5EF4-FFF2-40B4-BE49-F238E27FC236}">
                <a16:creationId xmlns:a16="http://schemas.microsoft.com/office/drawing/2014/main" id="{154EA2BA-F1A0-2665-7EF5-E20160D5DAB1}"/>
              </a:ext>
            </a:extLst>
          </p:cNvPr>
          <p:cNvPicPr>
            <a:picLocks noChangeAspect="1"/>
          </p:cNvPicPr>
          <p:nvPr/>
        </p:nvPicPr>
        <p:blipFill>
          <a:blip r:embed="rId3"/>
          <a:stretch>
            <a:fillRect/>
          </a:stretch>
        </p:blipFill>
        <p:spPr>
          <a:xfrm>
            <a:off x="6984000" y="0"/>
            <a:ext cx="2160000" cy="2160000"/>
          </a:xfrm>
          <a:prstGeom prst="rect">
            <a:avLst/>
          </a:prstGeom>
        </p:spPr>
      </p:pic>
      <p:sp>
        <p:nvSpPr>
          <p:cNvPr id="5" name="Google Shape;176;p28">
            <a:extLst>
              <a:ext uri="{FF2B5EF4-FFF2-40B4-BE49-F238E27FC236}">
                <a16:creationId xmlns:a16="http://schemas.microsoft.com/office/drawing/2014/main" id="{420BF77C-9776-BC71-ECC1-89E31DB20ECA}"/>
              </a:ext>
            </a:extLst>
          </p:cNvPr>
          <p:cNvSpPr txBox="1">
            <a:spLocks/>
          </p:cNvSpPr>
          <p:nvPr/>
        </p:nvSpPr>
        <p:spPr>
          <a:xfrm>
            <a:off x="355245" y="1180199"/>
            <a:ext cx="1791420" cy="4723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lt1"/>
              </a:buClr>
              <a:buSzPts val="1800"/>
              <a:buFont typeface="Open Sans Medium"/>
              <a:buChar char="●"/>
              <a:defRPr sz="1800" b="0" i="0" u="none" strike="noStrike" cap="none">
                <a:solidFill>
                  <a:schemeClr val="lt1"/>
                </a:solidFill>
                <a:latin typeface="Open Sans Medium"/>
                <a:ea typeface="Open Sans Medium"/>
                <a:cs typeface="Open Sans Medium"/>
                <a:sym typeface="Open Sans Medium"/>
              </a:defRPr>
            </a:lvl1pPr>
            <a:lvl2pPr marL="914400" marR="0" lvl="1"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2pPr>
            <a:lvl3pPr marL="1371600" marR="0" lvl="2"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3pPr>
            <a:lvl4pPr marL="1828800" marR="0" lvl="3"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4pPr>
            <a:lvl5pPr marL="2286000" marR="0" lvl="4"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5pPr>
            <a:lvl6pPr marL="2743200" marR="0" lvl="5"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6pPr>
            <a:lvl7pPr marL="3200400" marR="0" lvl="6"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7pPr>
            <a:lvl8pPr marL="3657600" marR="0" lvl="7"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8pPr>
            <a:lvl9pPr marL="4114800" marR="0" lvl="8"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9pPr>
          </a:lstStyle>
          <a:p>
            <a:pPr marL="0" indent="0">
              <a:spcAft>
                <a:spcPts val="1200"/>
              </a:spcAft>
              <a:buFont typeface="Open Sans Medium"/>
              <a:buNone/>
            </a:pPr>
            <a:r>
              <a:rPr lang="en-US" sz="2400" dirty="0">
                <a:solidFill>
                  <a:schemeClr val="bg2"/>
                </a:solidFill>
              </a:rPr>
              <a:t>Data Point</a:t>
            </a:r>
          </a:p>
        </p:txBody>
      </p:sp>
    </p:spTree>
    <p:extLst>
      <p:ext uri="{BB962C8B-B14F-4D97-AF65-F5344CB8AC3E}">
        <p14:creationId xmlns:p14="http://schemas.microsoft.com/office/powerpoint/2010/main" val="2697483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EC0F0-3050-D942-BD82-1AC290A93A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566AFB-BB40-D74A-6937-DEC1D2C9A2BF}"/>
              </a:ext>
            </a:extLst>
          </p:cNvPr>
          <p:cNvSpPr>
            <a:spLocks noGrp="1"/>
          </p:cNvSpPr>
          <p:nvPr>
            <p:ph type="title"/>
          </p:nvPr>
        </p:nvSpPr>
        <p:spPr/>
        <p:txBody>
          <a:bodyPr>
            <a:normAutofit fontScale="90000"/>
          </a:bodyPr>
          <a:lstStyle/>
          <a:p>
            <a:r>
              <a:rPr lang="en-US" dirty="0"/>
              <a:t>AI Legal Landscape Webinar Recording</a:t>
            </a:r>
          </a:p>
        </p:txBody>
      </p:sp>
      <p:pic>
        <p:nvPicPr>
          <p:cNvPr id="4" name="Picture 3" descr="A blue and white card with a qr code and a penguin&#10;&#10;Description automatically generated">
            <a:extLst>
              <a:ext uri="{FF2B5EF4-FFF2-40B4-BE49-F238E27FC236}">
                <a16:creationId xmlns:a16="http://schemas.microsoft.com/office/drawing/2014/main" id="{2DEA830B-29FA-8CB1-AA60-F18F9E0270A2}"/>
              </a:ext>
            </a:extLst>
          </p:cNvPr>
          <p:cNvPicPr>
            <a:picLocks noChangeAspect="1"/>
          </p:cNvPicPr>
          <p:nvPr/>
        </p:nvPicPr>
        <p:blipFill>
          <a:blip r:embed="rId2"/>
          <a:stretch>
            <a:fillRect/>
          </a:stretch>
        </p:blipFill>
        <p:spPr>
          <a:xfrm>
            <a:off x="1789357" y="1085385"/>
            <a:ext cx="5565285" cy="3130473"/>
          </a:xfrm>
          <a:prstGeom prst="rect">
            <a:avLst/>
          </a:prstGeom>
        </p:spPr>
      </p:pic>
      <p:pic>
        <p:nvPicPr>
          <p:cNvPr id="8" name="Picture 7" descr="A qr code with a black background&#10;&#10;Description automatically generated">
            <a:extLst>
              <a:ext uri="{FF2B5EF4-FFF2-40B4-BE49-F238E27FC236}">
                <a16:creationId xmlns:a16="http://schemas.microsoft.com/office/drawing/2014/main" id="{9D5129B5-056D-BBD1-E98A-8E896B86E87B}"/>
              </a:ext>
            </a:extLst>
          </p:cNvPr>
          <p:cNvPicPr>
            <a:picLocks noChangeAspect="1"/>
          </p:cNvPicPr>
          <p:nvPr/>
        </p:nvPicPr>
        <p:blipFill>
          <a:blip r:embed="rId3"/>
          <a:stretch>
            <a:fillRect/>
          </a:stretch>
        </p:blipFill>
        <p:spPr>
          <a:xfrm>
            <a:off x="3814742" y="3100038"/>
            <a:ext cx="1514515" cy="1514515"/>
          </a:xfrm>
          <a:prstGeom prst="rect">
            <a:avLst/>
          </a:prstGeom>
        </p:spPr>
      </p:pic>
    </p:spTree>
    <p:extLst>
      <p:ext uri="{BB962C8B-B14F-4D97-AF65-F5344CB8AC3E}">
        <p14:creationId xmlns:p14="http://schemas.microsoft.com/office/powerpoint/2010/main" val="1979935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205EC1-7C13-3C5A-1877-F6A2B0732469}"/>
              </a:ext>
            </a:extLst>
          </p:cNvPr>
          <p:cNvSpPr>
            <a:spLocks noGrp="1"/>
          </p:cNvSpPr>
          <p:nvPr>
            <p:ph type="title"/>
          </p:nvPr>
        </p:nvSpPr>
        <p:spPr/>
        <p:txBody>
          <a:bodyPr>
            <a:normAutofit fontScale="90000"/>
          </a:bodyPr>
          <a:lstStyle/>
          <a:p>
            <a:r>
              <a:rPr lang="en-JP" dirty="0"/>
              <a:t>Trust Built By Process Management</a:t>
            </a:r>
            <a:endParaRPr lang="en-US" dirty="0"/>
          </a:p>
        </p:txBody>
      </p:sp>
      <p:sp>
        <p:nvSpPr>
          <p:cNvPr id="4" name="Slide Number Placeholder 3">
            <a:extLst>
              <a:ext uri="{FF2B5EF4-FFF2-40B4-BE49-F238E27FC236}">
                <a16:creationId xmlns:a16="http://schemas.microsoft.com/office/drawing/2014/main" id="{B5F23CD1-3E43-9BD1-B974-3D59CE73CBCB}"/>
              </a:ext>
            </a:extLst>
          </p:cNvPr>
          <p:cNvSpPr>
            <a:spLocks noGrp="1"/>
          </p:cNvSpPr>
          <p:nvPr>
            <p:ph type="sldNum" idx="12"/>
          </p:nvPr>
        </p:nvSpPr>
        <p:spPr/>
        <p:txBody>
          <a:bodyPr>
            <a:normAutofit/>
          </a:bodyPr>
          <a:lstStyle/>
          <a:p>
            <a:fld id="{00000000-1234-1234-1234-123412341234}" type="slidenum">
              <a:rPr lang="en" smtClean="0"/>
              <a:pPr/>
              <a:t>4</a:t>
            </a:fld>
            <a:endParaRPr lang="en" dirty="0"/>
          </a:p>
        </p:txBody>
      </p:sp>
      <p:sp>
        <p:nvSpPr>
          <p:cNvPr id="3" name="Text Placeholder 2">
            <a:extLst>
              <a:ext uri="{FF2B5EF4-FFF2-40B4-BE49-F238E27FC236}">
                <a16:creationId xmlns:a16="http://schemas.microsoft.com/office/drawing/2014/main" id="{C0F68301-38A1-12E0-A401-51A180E2FEC6}"/>
              </a:ext>
            </a:extLst>
          </p:cNvPr>
          <p:cNvSpPr>
            <a:spLocks noGrp="1"/>
          </p:cNvSpPr>
          <p:nvPr>
            <p:ph type="body" idx="1"/>
          </p:nvPr>
        </p:nvSpPr>
        <p:spPr>
          <a:prstGeom prst="rect">
            <a:avLst/>
          </a:prstGeom>
        </p:spPr>
        <p:txBody>
          <a:bodyPr/>
          <a:lstStyle/>
          <a:p>
            <a:pPr marL="114297" indent="0">
              <a:buNone/>
            </a:pPr>
            <a:r>
              <a:rPr lang="en-US" sz="2100" b="1" dirty="0">
                <a:solidFill>
                  <a:schemeClr val="tx1"/>
                </a:solidFill>
              </a:rPr>
              <a:t>OpenChain ISO/IEC 5230:2020</a:t>
            </a:r>
            <a:r>
              <a:rPr lang="en-US" sz="2100" dirty="0">
                <a:solidFill>
                  <a:schemeClr val="tx1"/>
                </a:solidFill>
              </a:rPr>
              <a:t> </a:t>
            </a:r>
            <a:br>
              <a:rPr lang="en-US" sz="2100" dirty="0"/>
            </a:br>
            <a:r>
              <a:rPr lang="en-US" dirty="0"/>
              <a:t>International Standard for open source license compliance. </a:t>
            </a:r>
          </a:p>
          <a:p>
            <a:pPr marL="114297" indent="0">
              <a:buNone/>
            </a:pPr>
            <a:endParaRPr lang="en-US" dirty="0"/>
          </a:p>
          <a:p>
            <a:pPr marL="114297" indent="0">
              <a:buNone/>
            </a:pPr>
            <a:r>
              <a:rPr lang="en-US" sz="2100" b="1" dirty="0">
                <a:solidFill>
                  <a:schemeClr val="tx1"/>
                </a:solidFill>
              </a:rPr>
              <a:t>OpenChain ISO/IEC 18974:2023</a:t>
            </a:r>
            <a:br>
              <a:rPr lang="en-US" b="1" dirty="0">
                <a:solidFill>
                  <a:schemeClr val="accent6">
                    <a:lumMod val="50000"/>
                  </a:schemeClr>
                </a:solidFill>
              </a:rPr>
            </a:br>
            <a:r>
              <a:rPr lang="en-US" dirty="0"/>
              <a:t>International Standard for open source security assurance. </a:t>
            </a:r>
          </a:p>
          <a:p>
            <a:pPr marL="114297" indent="0">
              <a:buNone/>
            </a:pPr>
            <a:endParaRPr lang="en-US" dirty="0"/>
          </a:p>
          <a:p>
            <a:pPr marL="114297" indent="0" algn="ctr">
              <a:buNone/>
            </a:pPr>
            <a:r>
              <a:rPr lang="en-US" sz="1500" dirty="0"/>
              <a:t>High level process standards</a:t>
            </a:r>
          </a:p>
          <a:p>
            <a:pPr marL="114297" indent="0" algn="ctr">
              <a:buNone/>
            </a:pPr>
            <a:r>
              <a:rPr lang="en-US" sz="1500" dirty="0"/>
              <a:t>Simple, effective and suitable for companies of all sizes in all markets</a:t>
            </a:r>
          </a:p>
          <a:p>
            <a:pPr marL="114297" indent="0" algn="ctr">
              <a:buNone/>
            </a:pPr>
            <a:r>
              <a:rPr lang="en-US" sz="1500" dirty="0"/>
              <a:t>Openly developed by a vibrant user community and freely available to all</a:t>
            </a:r>
          </a:p>
        </p:txBody>
      </p:sp>
    </p:spTree>
    <p:extLst>
      <p:ext uri="{BB962C8B-B14F-4D97-AF65-F5344CB8AC3E}">
        <p14:creationId xmlns:p14="http://schemas.microsoft.com/office/powerpoint/2010/main" val="29968479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93162-D1DA-856F-50F3-61E7D56C79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A5AD7A-AA45-5BDA-23AC-7AFDD53B57D8}"/>
              </a:ext>
            </a:extLst>
          </p:cNvPr>
          <p:cNvSpPr>
            <a:spLocks noGrp="1"/>
          </p:cNvSpPr>
          <p:nvPr>
            <p:ph type="title"/>
          </p:nvPr>
        </p:nvSpPr>
        <p:spPr/>
        <p:txBody>
          <a:bodyPr>
            <a:normAutofit fontScale="90000"/>
          </a:bodyPr>
          <a:lstStyle/>
          <a:p>
            <a:r>
              <a:rPr lang="en-US" dirty="0"/>
              <a:t>AI Legal Landscape Webinar Recording</a:t>
            </a:r>
          </a:p>
        </p:txBody>
      </p:sp>
      <p:pic>
        <p:nvPicPr>
          <p:cNvPr id="4" name="Picture 3">
            <a:extLst>
              <a:ext uri="{FF2B5EF4-FFF2-40B4-BE49-F238E27FC236}">
                <a16:creationId xmlns:a16="http://schemas.microsoft.com/office/drawing/2014/main" id="{7958ABFF-1034-381C-5ECB-17C182C8C76E}"/>
              </a:ext>
            </a:extLst>
          </p:cNvPr>
          <p:cNvPicPr>
            <a:picLocks noChangeAspect="1"/>
          </p:cNvPicPr>
          <p:nvPr/>
        </p:nvPicPr>
        <p:blipFill>
          <a:blip r:embed="rId2"/>
          <a:srcRect/>
          <a:stretch/>
        </p:blipFill>
        <p:spPr>
          <a:xfrm>
            <a:off x="1789357" y="1085867"/>
            <a:ext cx="5565285" cy="3129509"/>
          </a:xfrm>
          <a:prstGeom prst="rect">
            <a:avLst/>
          </a:prstGeom>
        </p:spPr>
      </p:pic>
      <p:pic>
        <p:nvPicPr>
          <p:cNvPr id="8" name="Picture 7">
            <a:extLst>
              <a:ext uri="{FF2B5EF4-FFF2-40B4-BE49-F238E27FC236}">
                <a16:creationId xmlns:a16="http://schemas.microsoft.com/office/drawing/2014/main" id="{83189456-AD55-4783-AD53-F4F3A44EB62C}"/>
              </a:ext>
            </a:extLst>
          </p:cNvPr>
          <p:cNvPicPr>
            <a:picLocks noChangeAspect="1"/>
          </p:cNvPicPr>
          <p:nvPr/>
        </p:nvPicPr>
        <p:blipFill>
          <a:blip r:embed="rId3"/>
          <a:srcRect/>
          <a:stretch/>
        </p:blipFill>
        <p:spPr>
          <a:xfrm>
            <a:off x="3944970" y="3889441"/>
            <a:ext cx="1254059" cy="1254059"/>
          </a:xfrm>
          <a:prstGeom prst="rect">
            <a:avLst/>
          </a:prstGeom>
        </p:spPr>
      </p:pic>
    </p:spTree>
    <p:extLst>
      <p:ext uri="{BB962C8B-B14F-4D97-AF65-F5344CB8AC3E}">
        <p14:creationId xmlns:p14="http://schemas.microsoft.com/office/powerpoint/2010/main" val="34367134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Reference Material Coming Soon</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The OpenChain Project is developing new reference material:</a:t>
            </a:r>
          </a:p>
          <a:p>
            <a:pPr marL="285750" indent="-285750">
              <a:spcAft>
                <a:spcPts val="1200"/>
              </a:spcAft>
            </a:pPr>
            <a:r>
              <a:rPr lang="en-US" dirty="0"/>
              <a:t>Updated training slides</a:t>
            </a:r>
          </a:p>
          <a:p>
            <a:pPr marL="285750" indent="-285750">
              <a:spcAft>
                <a:spcPts val="1200"/>
              </a:spcAft>
            </a:pPr>
            <a:r>
              <a:rPr lang="en-US" dirty="0"/>
              <a:t>“Explainers” for different business roles</a:t>
            </a:r>
          </a:p>
          <a:p>
            <a:pPr marL="285750" indent="-285750">
              <a:spcAft>
                <a:spcPts val="1200"/>
              </a:spcAft>
            </a:pPr>
            <a:r>
              <a:rPr lang="en-US" dirty="0"/>
              <a:t>Maturity model for OpenChain ISO/IEC 5230</a:t>
            </a:r>
          </a:p>
          <a:p>
            <a:pPr marL="285750" indent="-285750">
              <a:spcAft>
                <a:spcPts val="1200"/>
              </a:spcAft>
            </a:pPr>
            <a:endParaRPr dirty="0"/>
          </a:p>
        </p:txBody>
      </p:sp>
      <p:pic>
        <p:nvPicPr>
          <p:cNvPr id="3" name="Picture 2">
            <a:extLst>
              <a:ext uri="{FF2B5EF4-FFF2-40B4-BE49-F238E27FC236}">
                <a16:creationId xmlns:a16="http://schemas.microsoft.com/office/drawing/2014/main" id="{F0F55970-FCA6-B491-ED13-EB6285477F39}"/>
              </a:ext>
            </a:extLst>
          </p:cNvPr>
          <p:cNvPicPr>
            <a:picLocks noChangeAspect="1"/>
          </p:cNvPicPr>
          <p:nvPr/>
        </p:nvPicPr>
        <p:blipFill>
          <a:blip r:embed="rId3"/>
          <a:srcRect/>
          <a:stretch/>
        </p:blipFill>
        <p:spPr>
          <a:xfrm>
            <a:off x="6609600" y="2609850"/>
            <a:ext cx="2534400" cy="2534400"/>
          </a:xfrm>
          <a:prstGeom prst="rect">
            <a:avLst/>
          </a:prstGeom>
        </p:spPr>
      </p:pic>
    </p:spTree>
    <p:extLst>
      <p:ext uri="{BB962C8B-B14F-4D97-AF65-F5344CB8AC3E}">
        <p14:creationId xmlns:p14="http://schemas.microsoft.com/office/powerpoint/2010/main" val="31189445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B0BE4-DA58-7272-9634-053880422614}"/>
              </a:ext>
            </a:extLst>
          </p:cNvPr>
          <p:cNvSpPr>
            <a:spLocks noGrp="1"/>
          </p:cNvSpPr>
          <p:nvPr>
            <p:ph type="title"/>
          </p:nvPr>
        </p:nvSpPr>
        <p:spPr/>
        <p:txBody>
          <a:bodyPr>
            <a:normAutofit fontScale="90000"/>
          </a:bodyPr>
          <a:lstStyle/>
          <a:p>
            <a:r>
              <a:rPr lang="en-US" dirty="0"/>
              <a:t>October: CC-0 Maturity Model</a:t>
            </a:r>
          </a:p>
        </p:txBody>
      </p:sp>
      <p:pic>
        <p:nvPicPr>
          <p:cNvPr id="7" name="Picture 6">
            <a:extLst>
              <a:ext uri="{FF2B5EF4-FFF2-40B4-BE49-F238E27FC236}">
                <a16:creationId xmlns:a16="http://schemas.microsoft.com/office/drawing/2014/main" id="{A37CCE1B-7B1D-78E0-9DB9-231C853FA4D3}"/>
              </a:ext>
            </a:extLst>
          </p:cNvPr>
          <p:cNvPicPr>
            <a:picLocks noChangeAspect="1"/>
          </p:cNvPicPr>
          <p:nvPr/>
        </p:nvPicPr>
        <p:blipFill>
          <a:blip r:embed="rId2"/>
          <a:srcRect/>
          <a:stretch/>
        </p:blipFill>
        <p:spPr>
          <a:xfrm>
            <a:off x="7556500" y="3556000"/>
            <a:ext cx="1587500" cy="1587500"/>
          </a:xfrm>
          <a:prstGeom prst="rect">
            <a:avLst/>
          </a:prstGeom>
        </p:spPr>
      </p:pic>
      <p:pic>
        <p:nvPicPr>
          <p:cNvPr id="4" name="Picture 3" descr="A blue background with a penguin and a mouse&#10;&#10;Description automatically generated">
            <a:extLst>
              <a:ext uri="{FF2B5EF4-FFF2-40B4-BE49-F238E27FC236}">
                <a16:creationId xmlns:a16="http://schemas.microsoft.com/office/drawing/2014/main" id="{74245458-CF6F-ECFE-B784-4AE08D6B8F4B}"/>
              </a:ext>
            </a:extLst>
          </p:cNvPr>
          <p:cNvPicPr>
            <a:picLocks noChangeAspect="1"/>
          </p:cNvPicPr>
          <p:nvPr/>
        </p:nvPicPr>
        <p:blipFill>
          <a:blip r:embed="rId3"/>
          <a:stretch>
            <a:fillRect/>
          </a:stretch>
        </p:blipFill>
        <p:spPr>
          <a:xfrm>
            <a:off x="1765278" y="1322515"/>
            <a:ext cx="5613443" cy="3158270"/>
          </a:xfrm>
          <a:prstGeom prst="rect">
            <a:avLst/>
          </a:prstGeom>
        </p:spPr>
      </p:pic>
    </p:spTree>
    <p:extLst>
      <p:ext uri="{BB962C8B-B14F-4D97-AF65-F5344CB8AC3E}">
        <p14:creationId xmlns:p14="http://schemas.microsoft.com/office/powerpoint/2010/main" val="42183772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Always Evolving</a:t>
            </a:r>
          </a:p>
        </p:txBody>
      </p:sp>
    </p:spTree>
    <p:extLst>
      <p:ext uri="{BB962C8B-B14F-4D97-AF65-F5344CB8AC3E}">
        <p14:creationId xmlns:p14="http://schemas.microsoft.com/office/powerpoint/2010/main" val="13716985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2e62ad20c76_0_657"/>
          <p:cNvSpPr txBox="1">
            <a:spLocks noGrp="1"/>
          </p:cNvSpPr>
          <p:nvPr>
            <p:ph type="body" idx="1"/>
          </p:nvPr>
        </p:nvSpPr>
        <p:spPr>
          <a:xfrm>
            <a:off x="280350" y="1812896"/>
            <a:ext cx="8520600" cy="2792700"/>
          </a:xfrm>
          <a:prstGeom prst="rect">
            <a:avLst/>
          </a:prstGeom>
          <a:noFill/>
          <a:ln>
            <a:noFill/>
          </a:ln>
        </p:spPr>
        <p:txBody>
          <a:bodyPr spcFirstLastPara="1" wrap="square" lIns="91425" tIns="91425" rIns="91425" bIns="91425" anchor="t" anchorCtr="0">
            <a:normAutofit/>
          </a:bodyPr>
          <a:lstStyle/>
          <a:p>
            <a:pPr marL="114300" lvl="0" indent="0" algn="ctr" rtl="0">
              <a:lnSpc>
                <a:spcPct val="115000"/>
              </a:lnSpc>
              <a:spcBef>
                <a:spcPts val="0"/>
              </a:spcBef>
              <a:spcAft>
                <a:spcPts val="0"/>
              </a:spcAft>
              <a:buSzPts val="1800"/>
              <a:buNone/>
            </a:pPr>
            <a:r>
              <a:rPr lang="en-US" b="1" i="0">
                <a:solidFill>
                  <a:srgbClr val="252525"/>
                </a:solidFill>
                <a:highlight>
                  <a:srgbClr val="FFFFFF"/>
                </a:highlight>
                <a:latin typeface="Open Sans ExtraBold"/>
                <a:ea typeface="Open Sans ExtraBold"/>
                <a:cs typeface="Open Sans ExtraBold"/>
                <a:sym typeface="Open Sans"/>
              </a:rPr>
              <a:t>Starting 2024-06-19 ~ Ending 2024-012-19</a:t>
            </a:r>
            <a:endParaRPr/>
          </a:p>
          <a:p>
            <a:pPr marL="457200" lvl="0" indent="-342900" algn="l" rtl="0">
              <a:lnSpc>
                <a:spcPct val="115000"/>
              </a:lnSpc>
              <a:spcBef>
                <a:spcPts val="0"/>
              </a:spcBef>
              <a:spcAft>
                <a:spcPts val="0"/>
              </a:spcAft>
              <a:buSzPts val="1800"/>
              <a:buChar char="●"/>
            </a:pPr>
            <a:r>
              <a:rPr lang="en-US" b="0" i="0">
                <a:solidFill>
                  <a:srgbClr val="252525"/>
                </a:solidFill>
                <a:highlight>
                  <a:srgbClr val="FFFFFF"/>
                </a:highlight>
                <a:latin typeface="Roboto"/>
                <a:ea typeface="Roboto"/>
                <a:cs typeface="Roboto"/>
                <a:sym typeface="Roboto"/>
              </a:rPr>
              <a:t>The OpenChain Project has announced the beginning of its six month Public Comment Period for proposed draft updates to the open source license compliance (ISO/IEC 5230:2020) and open source security assurance (ISO/IEC 18974:2023) specifications.</a:t>
            </a:r>
            <a:endParaRPr/>
          </a:p>
          <a:p>
            <a:pPr marL="457200" lvl="0" indent="-342900" algn="l" rtl="0">
              <a:lnSpc>
                <a:spcPct val="115000"/>
              </a:lnSpc>
              <a:spcBef>
                <a:spcPts val="0"/>
              </a:spcBef>
              <a:spcAft>
                <a:spcPts val="0"/>
              </a:spcAft>
              <a:buSzPts val="1800"/>
              <a:buChar char="●"/>
            </a:pPr>
            <a:r>
              <a:rPr lang="en-US" b="0" i="0">
                <a:solidFill>
                  <a:srgbClr val="252525"/>
                </a:solidFill>
                <a:highlight>
                  <a:srgbClr val="FFFFFF"/>
                </a:highlight>
                <a:latin typeface="Roboto"/>
                <a:ea typeface="Roboto"/>
                <a:cs typeface="Roboto"/>
                <a:sym typeface="Roboto"/>
              </a:rPr>
              <a:t>As per our </a:t>
            </a:r>
            <a:r>
              <a:rPr lang="en-US" b="0" i="0" u="sng" strike="noStrike">
                <a:solidFill>
                  <a:srgbClr val="00AEBC"/>
                </a:solidFill>
                <a:highlight>
                  <a:srgbClr val="FFFFFF"/>
                </a:highlight>
                <a:latin typeface="Roboto"/>
                <a:ea typeface="Roboto"/>
                <a:cs typeface="Roboto"/>
                <a:sym typeface="Roboto"/>
                <a:hlinkClick r:id="rId3">
                  <a:extLst>
                    <a:ext uri="{A12FA001-AC4F-418D-AE19-62706E023703}">
                      <ahyp:hlinkClr xmlns:ahyp="http://schemas.microsoft.com/office/drawing/2018/hyperlinkcolor" val="tx"/>
                    </a:ext>
                  </a:extLst>
                </a:hlinkClick>
              </a:rPr>
              <a:t>specification development process outlined in the project FAQ</a:t>
            </a:r>
            <a:r>
              <a:rPr lang="en-US" b="0" i="0">
                <a:solidFill>
                  <a:srgbClr val="252525"/>
                </a:solidFill>
                <a:highlight>
                  <a:srgbClr val="FFFFFF"/>
                </a:highlight>
                <a:latin typeface="Roboto"/>
                <a:ea typeface="Roboto"/>
                <a:cs typeface="Roboto"/>
                <a:sym typeface="Roboto"/>
              </a:rPr>
              <a:t>, this Public Comment Period will run for six months, and it will be followed by a three month Freeze Period.</a:t>
            </a:r>
            <a:endParaRPr/>
          </a:p>
          <a:p>
            <a:pPr marL="114300" lvl="0" indent="0" algn="l" rtl="0">
              <a:lnSpc>
                <a:spcPct val="115000"/>
              </a:lnSpc>
              <a:spcBef>
                <a:spcPts val="0"/>
              </a:spcBef>
              <a:spcAft>
                <a:spcPts val="0"/>
              </a:spcAft>
              <a:buSzPts val="1800"/>
              <a:buNone/>
            </a:pPr>
            <a:endParaRPr/>
          </a:p>
        </p:txBody>
      </p:sp>
      <p:pic>
        <p:nvPicPr>
          <p:cNvPr id="580" name="Google Shape;580;g2e62ad20c76_0_657" descr="A blue background with white text&#10;&#10;Description automatically generated"/>
          <p:cNvPicPr preferRelativeResize="0"/>
          <p:nvPr/>
        </p:nvPicPr>
        <p:blipFill rotWithShape="1">
          <a:blip r:embed="rId4">
            <a:alphaModFix/>
          </a:blip>
          <a:srcRect/>
          <a:stretch/>
        </p:blipFill>
        <p:spPr>
          <a:xfrm>
            <a:off x="0" y="0"/>
            <a:ext cx="8412480" cy="1729232"/>
          </a:xfrm>
          <a:prstGeom prst="rect">
            <a:avLst/>
          </a:prstGeom>
          <a:noFill/>
          <a:ln>
            <a:noFill/>
          </a:ln>
        </p:spPr>
      </p:pic>
      <p:pic>
        <p:nvPicPr>
          <p:cNvPr id="581" name="Google Shape;581;g2e62ad20c76_0_657" descr="A qr code with black squares&#10;&#10;Description automatically generated"/>
          <p:cNvPicPr preferRelativeResize="0"/>
          <p:nvPr/>
        </p:nvPicPr>
        <p:blipFill rotWithShape="1">
          <a:blip r:embed="rId5">
            <a:alphaModFix/>
          </a:blip>
          <a:srcRect/>
          <a:stretch/>
        </p:blipFill>
        <p:spPr>
          <a:xfrm>
            <a:off x="7410616" y="0"/>
            <a:ext cx="1733382" cy="173338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2e62ad20c76_0_54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New AI Study Group</a:t>
            </a:r>
            <a:endParaRPr dirty="0"/>
          </a:p>
        </p:txBody>
      </p:sp>
      <p:sp>
        <p:nvSpPr>
          <p:cNvPr id="243" name="Google Shape;243;g2e62ad20c76_0_541"/>
          <p:cNvSpPr txBox="1">
            <a:spLocks noGrp="1"/>
          </p:cNvSpPr>
          <p:nvPr>
            <p:ph type="body" idx="1"/>
          </p:nvPr>
        </p:nvSpPr>
        <p:spPr>
          <a:xfrm>
            <a:off x="280350" y="1266450"/>
            <a:ext cx="8520600" cy="33390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US" sz="1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
                  </a:ext>
                </a:extLst>
              </a:rPr>
              <a:t>Workshops and different </a:t>
            </a:r>
            <a:r>
              <a:rPr lang="en-US" sz="1500" dirty="0" err="1">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
                  </a:ext>
                </a:extLst>
              </a:rPr>
              <a:t>timezone</a:t>
            </a:r>
            <a:r>
              <a:rPr lang="en-US" sz="1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
                  </a:ext>
                </a:extLst>
              </a:rPr>
              <a:t> summary syncs are held once a month discussing AI Compliance in the supply chain. The study group is </a:t>
            </a:r>
            <a:r>
              <a:rPr lang="en-US" sz="1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
                  </a:ext>
                </a:extLst>
              </a:rPr>
              <a:t>co-chaired by Matthew Crawford from Arm and David Marr from Qualcomm</a:t>
            </a:r>
            <a:r>
              <a:rPr lang="en-US" sz="1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9"/>
                  </a:ext>
                </a:extLst>
              </a:rPr>
              <a:t> with a focus on identifying shared concerns across </a:t>
            </a:r>
            <a:r>
              <a:rPr lang="en-US" sz="1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
                  </a:ext>
                </a:extLst>
              </a:rPr>
              <a:t>industries, and considering</a:t>
            </a:r>
            <a:r>
              <a:rPr lang="en-US" sz="1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1"/>
                  </a:ext>
                </a:extLst>
              </a:rPr>
              <a:t> a guide about using AI BOM in the trusted supply chain</a:t>
            </a:r>
            <a:r>
              <a:rPr lang="en-US" sz="1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
                  </a:ext>
                </a:extLst>
              </a:rPr>
              <a:t>.</a:t>
            </a:r>
            <a:endParaRPr sz="1100" dirty="0"/>
          </a:p>
          <a:p>
            <a:pPr marL="0" lvl="0" indent="0" algn="l" rtl="0">
              <a:lnSpc>
                <a:spcPct val="115000"/>
              </a:lnSpc>
              <a:spcBef>
                <a:spcPts val="0"/>
              </a:spcBef>
              <a:spcAft>
                <a:spcPts val="0"/>
              </a:spcAft>
              <a:buSzPts val="1800"/>
              <a:buNone/>
            </a:pPr>
            <a:endParaRPr sz="1400" dirty="0"/>
          </a:p>
        </p:txBody>
      </p:sp>
      <p:pic>
        <p:nvPicPr>
          <p:cNvPr id="244" name="Google Shape;244;g2e62ad20c76_0_541"/>
          <p:cNvPicPr preferRelativeResize="0"/>
          <p:nvPr/>
        </p:nvPicPr>
        <p:blipFill>
          <a:blip r:embed="rId3">
            <a:alphaModFix/>
          </a:blip>
          <a:stretch>
            <a:fillRect/>
          </a:stretch>
        </p:blipFill>
        <p:spPr>
          <a:xfrm>
            <a:off x="7936700" y="0"/>
            <a:ext cx="1207300" cy="1207300"/>
          </a:xfrm>
          <a:prstGeom prst="rect">
            <a:avLst/>
          </a:prstGeom>
          <a:noFill/>
          <a:ln>
            <a:noFill/>
          </a:ln>
        </p:spPr>
      </p:pic>
      <p:pic>
        <p:nvPicPr>
          <p:cNvPr id="246" name="Google Shape;246;g2e62ad20c76_0_541"/>
          <p:cNvPicPr preferRelativeResize="0"/>
          <p:nvPr/>
        </p:nvPicPr>
        <p:blipFill>
          <a:blip r:embed="rId4">
            <a:alphaModFix/>
          </a:blip>
          <a:stretch>
            <a:fillRect/>
          </a:stretch>
        </p:blipFill>
        <p:spPr>
          <a:xfrm>
            <a:off x="6643500" y="-4850"/>
            <a:ext cx="1217000" cy="1217000"/>
          </a:xfrm>
          <a:prstGeom prst="rect">
            <a:avLst/>
          </a:prstGeom>
          <a:noFill/>
          <a:ln>
            <a:noFill/>
          </a:ln>
        </p:spPr>
      </p:pic>
      <p:pic>
        <p:nvPicPr>
          <p:cNvPr id="4" name="Picture 3">
            <a:extLst>
              <a:ext uri="{FF2B5EF4-FFF2-40B4-BE49-F238E27FC236}">
                <a16:creationId xmlns:a16="http://schemas.microsoft.com/office/drawing/2014/main" id="{40CE15BB-4371-A1B7-0D50-1C4D405F51D2}"/>
              </a:ext>
            </a:extLst>
          </p:cNvPr>
          <p:cNvPicPr>
            <a:picLocks noChangeAspect="1"/>
          </p:cNvPicPr>
          <p:nvPr/>
        </p:nvPicPr>
        <p:blipFill>
          <a:blip r:embed="rId5"/>
          <a:srcRect/>
          <a:stretch/>
        </p:blipFill>
        <p:spPr>
          <a:xfrm>
            <a:off x="3786723" y="3225647"/>
            <a:ext cx="1507853" cy="1507853"/>
          </a:xfrm>
          <a:prstGeom prst="rect">
            <a:avLst/>
          </a:prstGeom>
        </p:spPr>
      </p:pic>
      <p:sp>
        <p:nvSpPr>
          <p:cNvPr id="6" name="Google Shape;252;g2e62ad20c76_0_541">
            <a:extLst>
              <a:ext uri="{FF2B5EF4-FFF2-40B4-BE49-F238E27FC236}">
                <a16:creationId xmlns:a16="http://schemas.microsoft.com/office/drawing/2014/main" id="{8F2819B2-A206-DCDB-5A4C-91E5F605F9DF}"/>
              </a:ext>
            </a:extLst>
          </p:cNvPr>
          <p:cNvSpPr txBox="1"/>
          <p:nvPr/>
        </p:nvSpPr>
        <p:spPr>
          <a:xfrm>
            <a:off x="3640350" y="2700832"/>
            <a:ext cx="1800600" cy="461635"/>
          </a:xfrm>
          <a:prstGeom prst="rect">
            <a:avLst/>
          </a:prstGeom>
          <a:noFill/>
          <a:ln>
            <a:noFill/>
          </a:ln>
        </p:spPr>
        <p:txBody>
          <a:bodyPr spcFirstLastPara="1" wrap="square" lIns="91425" tIns="91425" rIns="91425" bIns="91425" anchor="t" anchorCtr="0">
            <a:spAutoFit/>
          </a:bodyPr>
          <a:lstStyle/>
          <a:p>
            <a:pPr algn="ctr">
              <a:buSzPts val="1800"/>
            </a:pPr>
            <a:r>
              <a:rPr lang="en-US" sz="1800" dirty="0">
                <a:solidFill>
                  <a:schemeClr val="dk2"/>
                </a:solidFill>
                <a:latin typeface="Open Sans Medium"/>
                <a:ea typeface="Open Sans Medium"/>
                <a:cs typeface="Open Sans Medium"/>
                <a:sym typeface="Open Sans Medium"/>
              </a:rPr>
              <a:t>October</a:t>
            </a:r>
            <a:endParaRPr lang="en-US" sz="1800" b="0" i="0" u="none" strike="noStrike" cap="none" dirty="0">
              <a:solidFill>
                <a:schemeClr val="dk2"/>
              </a:solidFill>
              <a:latin typeface="Open Sans Medium"/>
              <a:ea typeface="Open Sans Medium"/>
              <a:cs typeface="Open Sans Medium"/>
              <a:sym typeface="Open Sans Medium"/>
            </a:endParaRPr>
          </a:p>
        </p:txBody>
      </p:sp>
    </p:spTree>
    <p:extLst>
      <p:ext uri="{BB962C8B-B14F-4D97-AF65-F5344CB8AC3E}">
        <p14:creationId xmlns:p14="http://schemas.microsoft.com/office/powerpoint/2010/main" val="8096114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2e62ad20c76_0_54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New SBOM Study Group</a:t>
            </a:r>
            <a:endParaRPr dirty="0"/>
          </a:p>
        </p:txBody>
      </p:sp>
      <p:sp>
        <p:nvSpPr>
          <p:cNvPr id="243" name="Google Shape;243;g2e62ad20c76_0_541"/>
          <p:cNvSpPr txBox="1">
            <a:spLocks noGrp="1"/>
          </p:cNvSpPr>
          <p:nvPr>
            <p:ph type="body" idx="1"/>
          </p:nvPr>
        </p:nvSpPr>
        <p:spPr>
          <a:xfrm>
            <a:off x="280350" y="1266450"/>
            <a:ext cx="8520600" cy="33390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US" sz="1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
                  </a:ext>
                </a:extLst>
              </a:rPr>
              <a:t>The OpenChain Project has required Software Bill of Materials for its standards since 2016. Over the years, we have contributed to the field by developing SPDX Lite (a simple SBOM for suppliers) and releasing a guide to define SBOM Quality. In July we launched a new monthly Study Group to bring all our various activities together and answer the question of “how do we use SBOMs in production?” Regular meetings started in September.</a:t>
            </a:r>
            <a:endParaRPr sz="1400" dirty="0"/>
          </a:p>
        </p:txBody>
      </p:sp>
      <p:pic>
        <p:nvPicPr>
          <p:cNvPr id="244" name="Google Shape;244;g2e62ad20c76_0_541"/>
          <p:cNvPicPr preferRelativeResize="0"/>
          <p:nvPr/>
        </p:nvPicPr>
        <p:blipFill>
          <a:blip r:embed="rId3"/>
          <a:srcRect/>
          <a:stretch/>
        </p:blipFill>
        <p:spPr>
          <a:xfrm>
            <a:off x="7936700" y="0"/>
            <a:ext cx="1207300" cy="1207300"/>
          </a:xfrm>
          <a:prstGeom prst="rect">
            <a:avLst/>
          </a:prstGeom>
          <a:noFill/>
          <a:ln>
            <a:noFill/>
          </a:ln>
        </p:spPr>
      </p:pic>
      <p:grpSp>
        <p:nvGrpSpPr>
          <p:cNvPr id="5" name="Group 4">
            <a:extLst>
              <a:ext uri="{FF2B5EF4-FFF2-40B4-BE49-F238E27FC236}">
                <a16:creationId xmlns:a16="http://schemas.microsoft.com/office/drawing/2014/main" id="{A7A6873E-33A7-7EF6-6459-008527646F29}"/>
              </a:ext>
            </a:extLst>
          </p:cNvPr>
          <p:cNvGrpSpPr/>
          <p:nvPr/>
        </p:nvGrpSpPr>
        <p:grpSpPr>
          <a:xfrm>
            <a:off x="3640350" y="2700832"/>
            <a:ext cx="1800600" cy="1989675"/>
            <a:chOff x="799750" y="2613911"/>
            <a:chExt cx="1800600" cy="1989675"/>
          </a:xfrm>
        </p:grpSpPr>
        <p:pic>
          <p:nvPicPr>
            <p:cNvPr id="251" name="Google Shape;251;g2e62ad20c76_0_541"/>
            <p:cNvPicPr preferRelativeResize="0"/>
            <p:nvPr/>
          </p:nvPicPr>
          <p:blipFill>
            <a:blip r:embed="rId4"/>
            <a:srcRect/>
            <a:stretch/>
          </p:blipFill>
          <p:spPr>
            <a:xfrm>
              <a:off x="906309" y="3016086"/>
              <a:ext cx="1587500" cy="1587500"/>
            </a:xfrm>
            <a:prstGeom prst="rect">
              <a:avLst/>
            </a:prstGeom>
            <a:noFill/>
            <a:ln>
              <a:noFill/>
            </a:ln>
          </p:spPr>
        </p:pic>
        <p:sp>
          <p:nvSpPr>
            <p:cNvPr id="252" name="Google Shape;252;g2e62ad20c76_0_541"/>
            <p:cNvSpPr txBox="1"/>
            <p:nvPr/>
          </p:nvSpPr>
          <p:spPr>
            <a:xfrm>
              <a:off x="799750" y="2613911"/>
              <a:ext cx="18006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dirty="0">
                  <a:solidFill>
                    <a:schemeClr val="dk2"/>
                  </a:solidFill>
                  <a:latin typeface="Open Sans Medium"/>
                  <a:ea typeface="Open Sans Medium"/>
                  <a:cs typeface="Open Sans Medium"/>
                  <a:sym typeface="Open Sans Medium"/>
                </a:rPr>
                <a:t>September</a:t>
              </a:r>
              <a:endParaRPr sz="1800" b="0" i="0" u="none" strike="noStrike" cap="none" dirty="0">
                <a:solidFill>
                  <a:schemeClr val="dk2"/>
                </a:solidFill>
                <a:latin typeface="Open Sans Medium"/>
                <a:ea typeface="Open Sans Medium"/>
                <a:cs typeface="Open Sans Medium"/>
                <a:sym typeface="Open Sans Medium"/>
              </a:endParaRPr>
            </a:p>
          </p:txBody>
        </p:sp>
      </p:grpSp>
    </p:spTree>
    <p:extLst>
      <p:ext uri="{BB962C8B-B14F-4D97-AF65-F5344CB8AC3E}">
        <p14:creationId xmlns:p14="http://schemas.microsoft.com/office/powerpoint/2010/main" val="35756958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B0BE4-DA58-7272-9634-053880422614}"/>
              </a:ext>
            </a:extLst>
          </p:cNvPr>
          <p:cNvSpPr>
            <a:spLocks noGrp="1"/>
          </p:cNvSpPr>
          <p:nvPr>
            <p:ph type="title"/>
          </p:nvPr>
        </p:nvSpPr>
        <p:spPr/>
        <p:txBody>
          <a:bodyPr>
            <a:normAutofit fontScale="90000"/>
          </a:bodyPr>
          <a:lstStyle/>
          <a:p>
            <a:r>
              <a:rPr lang="en-US" dirty="0"/>
              <a:t>October: Open Compliance Summit</a:t>
            </a:r>
          </a:p>
        </p:txBody>
      </p:sp>
      <p:pic>
        <p:nvPicPr>
          <p:cNvPr id="5" name="Picture 4" descr="A qr code on a red and white background&#10;&#10;Description automatically generated">
            <a:extLst>
              <a:ext uri="{FF2B5EF4-FFF2-40B4-BE49-F238E27FC236}">
                <a16:creationId xmlns:a16="http://schemas.microsoft.com/office/drawing/2014/main" id="{2D6651AE-5B2B-58E1-DA89-F9DA48D528FE}"/>
              </a:ext>
            </a:extLst>
          </p:cNvPr>
          <p:cNvPicPr>
            <a:picLocks noChangeAspect="1"/>
          </p:cNvPicPr>
          <p:nvPr/>
        </p:nvPicPr>
        <p:blipFill>
          <a:blip r:embed="rId2"/>
          <a:stretch>
            <a:fillRect/>
          </a:stretch>
        </p:blipFill>
        <p:spPr>
          <a:xfrm>
            <a:off x="1817681" y="1308893"/>
            <a:ext cx="5508638" cy="3136265"/>
          </a:xfrm>
          <a:prstGeom prst="rect">
            <a:avLst/>
          </a:prstGeom>
        </p:spPr>
      </p:pic>
    </p:spTree>
    <p:extLst>
      <p:ext uri="{BB962C8B-B14F-4D97-AF65-F5344CB8AC3E}">
        <p14:creationId xmlns:p14="http://schemas.microsoft.com/office/powerpoint/2010/main" val="4828653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In Conclusion</a:t>
            </a:r>
          </a:p>
        </p:txBody>
      </p:sp>
    </p:spTree>
    <p:extLst>
      <p:ext uri="{BB962C8B-B14F-4D97-AF65-F5344CB8AC3E}">
        <p14:creationId xmlns:p14="http://schemas.microsoft.com/office/powerpoint/2010/main" val="11717125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4E84C-6DE1-D70C-EA32-37545AF3749F}"/>
              </a:ext>
            </a:extLst>
          </p:cNvPr>
          <p:cNvSpPr>
            <a:spLocks noGrp="1"/>
          </p:cNvSpPr>
          <p:nvPr>
            <p:ph type="title"/>
          </p:nvPr>
        </p:nvSpPr>
        <p:spPr/>
        <p:txBody>
          <a:bodyPr>
            <a:normAutofit fontScale="90000"/>
          </a:bodyPr>
          <a:lstStyle/>
          <a:p>
            <a:r>
              <a:rPr lang="en-US" dirty="0"/>
              <a:t>What Is Happening Right Now?</a:t>
            </a:r>
          </a:p>
        </p:txBody>
      </p:sp>
      <p:sp>
        <p:nvSpPr>
          <p:cNvPr id="3" name="Text Placeholder 2">
            <a:extLst>
              <a:ext uri="{FF2B5EF4-FFF2-40B4-BE49-F238E27FC236}">
                <a16:creationId xmlns:a16="http://schemas.microsoft.com/office/drawing/2014/main" id="{65C69530-554E-8A8B-181F-4C15A2FEC958}"/>
              </a:ext>
            </a:extLst>
          </p:cNvPr>
          <p:cNvSpPr>
            <a:spLocks noGrp="1"/>
          </p:cNvSpPr>
          <p:nvPr>
            <p:ph type="body" idx="1"/>
          </p:nvPr>
        </p:nvSpPr>
        <p:spPr/>
        <p:txBody>
          <a:bodyPr/>
          <a:lstStyle/>
          <a:p>
            <a:r>
              <a:rPr lang="en-US" dirty="0"/>
              <a:t>An increase in the use of formal standards around open source</a:t>
            </a:r>
          </a:p>
          <a:p>
            <a:endParaRPr lang="en-US" dirty="0"/>
          </a:p>
          <a:p>
            <a:r>
              <a:rPr lang="en-US" dirty="0"/>
              <a:t>An increase in the use of OpenChain standards for licensing and security</a:t>
            </a:r>
          </a:p>
          <a:p>
            <a:endParaRPr lang="en-US" dirty="0"/>
          </a:p>
          <a:p>
            <a:r>
              <a:rPr lang="en-US" dirty="0"/>
              <a:t>Improved trust in the supply chain because of this</a:t>
            </a:r>
          </a:p>
          <a:p>
            <a:endParaRPr lang="en-US" dirty="0"/>
          </a:p>
          <a:p>
            <a:endParaRPr lang="en-US" dirty="0"/>
          </a:p>
          <a:p>
            <a:pPr marL="114300" indent="0">
              <a:buNone/>
            </a:pPr>
            <a:r>
              <a:rPr lang="en-US" b="1" dirty="0"/>
              <a:t>In 2025 the OpenChain Project expects awareness and capability around open source standards to become critical for companies.</a:t>
            </a:r>
          </a:p>
        </p:txBody>
      </p:sp>
    </p:spTree>
    <p:extLst>
      <p:ext uri="{BB962C8B-B14F-4D97-AF65-F5344CB8AC3E}">
        <p14:creationId xmlns:p14="http://schemas.microsoft.com/office/powerpoint/2010/main" val="3778170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a:off x="311700" y="410000"/>
            <a:ext cx="7450972"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Sister Standards - Processes for Programs</a:t>
            </a:r>
            <a:endParaRPr dirty="0"/>
          </a:p>
        </p:txBody>
      </p:sp>
      <p:sp>
        <p:nvSpPr>
          <p:cNvPr id="151" name="Google Shape;151;p24"/>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US" b="1" dirty="0"/>
              <a:t>ISO/IEC 5230 (License Compliance)</a:t>
            </a:r>
          </a:p>
        </p:txBody>
      </p:sp>
      <p:sp>
        <p:nvSpPr>
          <p:cNvPr id="152" name="Google Shape;152;p24"/>
          <p:cNvSpPr txBox="1">
            <a:spLocks noGrp="1"/>
          </p:cNvSpPr>
          <p:nvPr>
            <p:ph type="body" idx="2"/>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US" b="1" dirty="0"/>
              <a:t>ISO/IEC 18974 (Security Assurance)</a:t>
            </a:r>
          </a:p>
        </p:txBody>
      </p:sp>
      <p:sp>
        <p:nvSpPr>
          <p:cNvPr id="2" name="Google Shape;151;p24">
            <a:extLst>
              <a:ext uri="{FF2B5EF4-FFF2-40B4-BE49-F238E27FC236}">
                <a16:creationId xmlns:a16="http://schemas.microsoft.com/office/drawing/2014/main" id="{D8F3A42E-D2F0-961B-6610-566CCAE5A849}"/>
              </a:ext>
            </a:extLst>
          </p:cNvPr>
          <p:cNvSpPr txBox="1">
            <a:spLocks/>
          </p:cNvSpPr>
          <p:nvPr/>
        </p:nvSpPr>
        <p:spPr>
          <a:xfrm>
            <a:off x="2576626" y="1914004"/>
            <a:ext cx="3469947" cy="2721791"/>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1pPr>
            <a:lvl2pPr marL="914400" marR="0" lvl="1"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2pPr>
            <a:lvl3pPr marL="1371600" marR="0" lvl="2"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3pPr>
            <a:lvl4pPr marL="1828800" marR="0" lvl="3"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4pPr>
            <a:lvl5pPr marL="2286000" marR="0" lvl="4"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5pPr>
            <a:lvl6pPr marL="2743200" marR="0" lvl="5"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6pPr>
            <a:lvl7pPr marL="3200400" marR="0" lvl="6"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7pPr>
            <a:lvl8pPr marL="3657600" marR="0" lvl="7"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8pPr>
            <a:lvl9pPr marL="4114800" marR="0" lvl="8"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9pPr>
          </a:lstStyle>
          <a:p>
            <a:pPr marL="0" indent="0" algn="ctr">
              <a:spcAft>
                <a:spcPts val="1200"/>
              </a:spcAft>
              <a:buNone/>
            </a:pPr>
            <a:r>
              <a:rPr lang="en-US" b="1" i="1" dirty="0"/>
              <a:t>Flexible</a:t>
            </a:r>
            <a:r>
              <a:rPr lang="en-US" dirty="0"/>
              <a:t> program size</a:t>
            </a:r>
          </a:p>
          <a:p>
            <a:pPr marL="0" indent="0" algn="ctr">
              <a:spcAft>
                <a:spcPts val="1200"/>
              </a:spcAft>
              <a:buNone/>
            </a:pPr>
            <a:r>
              <a:rPr lang="en-US" dirty="0"/>
              <a:t>Covering:</a:t>
            </a:r>
          </a:p>
          <a:p>
            <a:pPr marL="285750" indent="-285750" algn="ctr">
              <a:spcAft>
                <a:spcPts val="1200"/>
              </a:spcAft>
            </a:pPr>
            <a:r>
              <a:rPr lang="en-US" dirty="0"/>
              <a:t>Inbound processes</a:t>
            </a:r>
          </a:p>
          <a:p>
            <a:pPr marL="285750" indent="-285750" algn="ctr">
              <a:spcAft>
                <a:spcPts val="1200"/>
              </a:spcAft>
            </a:pPr>
            <a:r>
              <a:rPr lang="en-US" dirty="0"/>
              <a:t>Internal processes</a:t>
            </a:r>
          </a:p>
          <a:p>
            <a:pPr marL="285750" indent="-285750" algn="ctr">
              <a:spcAft>
                <a:spcPts val="1200"/>
              </a:spcAft>
            </a:pPr>
            <a:r>
              <a:rPr lang="en-US" dirty="0"/>
              <a:t>Outbound processes</a:t>
            </a:r>
          </a:p>
          <a:p>
            <a:pPr marL="0" indent="0" algn="ctr">
              <a:spcAft>
                <a:spcPts val="1200"/>
              </a:spcAft>
              <a:buNone/>
            </a:pPr>
            <a:r>
              <a:rPr lang="en-US" dirty="0"/>
              <a:t>Standards about process </a:t>
            </a:r>
            <a:r>
              <a:rPr lang="en-US" b="1" i="1" dirty="0"/>
              <a:t>points</a:t>
            </a:r>
          </a:p>
          <a:p>
            <a:pPr marL="0" indent="0" algn="ctr">
              <a:spcAft>
                <a:spcPts val="1200"/>
              </a:spcAft>
              <a:buNone/>
            </a:pPr>
            <a:r>
              <a:rPr lang="en-US" dirty="0"/>
              <a:t>Not about process </a:t>
            </a:r>
            <a:r>
              <a:rPr lang="en-US" b="1" i="1" dirty="0"/>
              <a:t>content</a:t>
            </a:r>
          </a:p>
        </p:txBody>
      </p:sp>
    </p:spTree>
    <p:extLst>
      <p:ext uri="{BB962C8B-B14F-4D97-AF65-F5344CB8AC3E}">
        <p14:creationId xmlns:p14="http://schemas.microsoft.com/office/powerpoint/2010/main" val="3438064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What Is Coming Next For The Market?</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There is a steady, inevitable trend:</a:t>
            </a:r>
          </a:p>
          <a:p>
            <a:pPr marL="285750" indent="-285750">
              <a:spcAft>
                <a:spcPts val="1200"/>
              </a:spcAft>
            </a:pPr>
            <a:r>
              <a:rPr lang="en-US" dirty="0"/>
              <a:t>Open source is becoming more professional</a:t>
            </a:r>
          </a:p>
          <a:p>
            <a:pPr marL="285750" indent="-285750">
              <a:spcAft>
                <a:spcPts val="1200"/>
              </a:spcAft>
            </a:pPr>
            <a:r>
              <a:rPr lang="en-US" dirty="0"/>
              <a:t>Open source is becoming more accountable</a:t>
            </a:r>
          </a:p>
          <a:p>
            <a:pPr marL="285750" indent="-285750">
              <a:spcAft>
                <a:spcPts val="1200"/>
              </a:spcAft>
            </a:pPr>
            <a:r>
              <a:rPr lang="en-US" dirty="0"/>
              <a:t>Open source is becoming more sustainable</a:t>
            </a:r>
          </a:p>
          <a:p>
            <a:pPr marL="0" indent="0">
              <a:spcAft>
                <a:spcPts val="1200"/>
              </a:spcAft>
              <a:buNone/>
            </a:pPr>
            <a:endParaRPr lang="en-US" b="1" dirty="0"/>
          </a:p>
          <a:p>
            <a:pPr marL="0" indent="0">
              <a:spcAft>
                <a:spcPts val="1200"/>
              </a:spcAft>
              <a:buNone/>
            </a:pPr>
            <a:r>
              <a:rPr lang="en-US" b="1" dirty="0"/>
              <a:t>In 2025 the OpenChain Project expects this trend to bring open source closer to traditional Software Asset Management (SAM).</a:t>
            </a:r>
          </a:p>
        </p:txBody>
      </p:sp>
    </p:spTree>
    <p:extLst>
      <p:ext uri="{BB962C8B-B14F-4D97-AF65-F5344CB8AC3E}">
        <p14:creationId xmlns:p14="http://schemas.microsoft.com/office/powerpoint/2010/main" val="20164463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565FD-4127-1664-FC77-8BED5978BD29}"/>
              </a:ext>
            </a:extLst>
          </p:cNvPr>
          <p:cNvSpPr>
            <a:spLocks noGrp="1"/>
          </p:cNvSpPr>
          <p:nvPr>
            <p:ph type="title"/>
          </p:nvPr>
        </p:nvSpPr>
        <p:spPr/>
        <p:txBody>
          <a:bodyPr>
            <a:normAutofit fontScale="90000"/>
          </a:bodyPr>
          <a:lstStyle/>
          <a:p>
            <a:r>
              <a:rPr lang="en-US" dirty="0"/>
              <a:t>What Will The OpenChain Project Do? </a:t>
            </a:r>
          </a:p>
        </p:txBody>
      </p:sp>
      <p:sp>
        <p:nvSpPr>
          <p:cNvPr id="3" name="Text Placeholder 2">
            <a:extLst>
              <a:ext uri="{FF2B5EF4-FFF2-40B4-BE49-F238E27FC236}">
                <a16:creationId xmlns:a16="http://schemas.microsoft.com/office/drawing/2014/main" id="{B7D934E2-E68E-5957-BB32-9AB0156CF9D3}"/>
              </a:ext>
            </a:extLst>
          </p:cNvPr>
          <p:cNvSpPr>
            <a:spLocks noGrp="1"/>
          </p:cNvSpPr>
          <p:nvPr>
            <p:ph type="body" idx="1"/>
          </p:nvPr>
        </p:nvSpPr>
        <p:spPr/>
        <p:txBody>
          <a:bodyPr/>
          <a:lstStyle/>
          <a:p>
            <a:pPr>
              <a:buFont typeface="+mj-lt"/>
              <a:buAutoNum type="arabicPeriod"/>
            </a:pPr>
            <a:r>
              <a:rPr lang="en-US" dirty="0"/>
              <a:t>We will continue to assist in the professionalization of the supply chain, with specific impact in procurement, M&amp;A and supply chain management</a:t>
            </a:r>
          </a:p>
          <a:p>
            <a:pPr>
              <a:buFont typeface="+mj-lt"/>
              <a:buAutoNum type="arabicPeriod"/>
            </a:pPr>
            <a:endParaRPr lang="en-US" dirty="0"/>
          </a:p>
          <a:p>
            <a:pPr>
              <a:buFont typeface="+mj-lt"/>
              <a:buAutoNum type="arabicPeriod"/>
            </a:pPr>
            <a:r>
              <a:rPr lang="en-US" dirty="0"/>
              <a:t>We will continue to grow our reference library of material to assist companies adopting and using our standards.</a:t>
            </a:r>
          </a:p>
          <a:p>
            <a:pPr>
              <a:buFont typeface="+mj-lt"/>
              <a:buAutoNum type="arabicPeriod"/>
            </a:pPr>
            <a:endParaRPr lang="en-US" dirty="0"/>
          </a:p>
          <a:p>
            <a:pPr>
              <a:buFont typeface="+mj-lt"/>
              <a:buAutoNum type="arabicPeriod"/>
            </a:pPr>
            <a:r>
              <a:rPr lang="en-US" dirty="0"/>
              <a:t>We will also support process management discussions in new domains like AI Compliance</a:t>
            </a:r>
          </a:p>
        </p:txBody>
      </p:sp>
    </p:spTree>
    <p:extLst>
      <p:ext uri="{BB962C8B-B14F-4D97-AF65-F5344CB8AC3E}">
        <p14:creationId xmlns:p14="http://schemas.microsoft.com/office/powerpoint/2010/main" val="35569053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473A3D-E30E-8C99-628F-81B56C8F17F8}"/>
              </a:ext>
            </a:extLst>
          </p:cNvPr>
          <p:cNvSpPr>
            <a:spLocks noGrp="1"/>
          </p:cNvSpPr>
          <p:nvPr>
            <p:ph type="title"/>
          </p:nvPr>
        </p:nvSpPr>
        <p:spPr/>
        <p:txBody>
          <a:bodyPr>
            <a:normAutofit fontScale="90000"/>
          </a:bodyPr>
          <a:lstStyle/>
          <a:p>
            <a:r>
              <a:rPr lang="en-US" dirty="0"/>
              <a:t>Track All This Work </a:t>
            </a:r>
          </a:p>
        </p:txBody>
      </p:sp>
      <p:sp>
        <p:nvSpPr>
          <p:cNvPr id="5" name="Text Placeholder 4">
            <a:extLst>
              <a:ext uri="{FF2B5EF4-FFF2-40B4-BE49-F238E27FC236}">
                <a16:creationId xmlns:a16="http://schemas.microsoft.com/office/drawing/2014/main" id="{F746A730-F547-1FA2-7F6B-9C42E0AD920A}"/>
              </a:ext>
            </a:extLst>
          </p:cNvPr>
          <p:cNvSpPr>
            <a:spLocks noGrp="1"/>
          </p:cNvSpPr>
          <p:nvPr>
            <p:ph type="body" idx="1"/>
          </p:nvPr>
        </p:nvSpPr>
        <p:spPr/>
        <p:txBody>
          <a:bodyPr>
            <a:noAutofit/>
          </a:bodyPr>
          <a:lstStyle/>
          <a:p>
            <a:r>
              <a:rPr lang="en-US" sz="1600" dirty="0"/>
              <a:t>Our calls are open and publicly listed.</a:t>
            </a:r>
          </a:p>
          <a:p>
            <a:endParaRPr lang="en-US" sz="1600" dirty="0"/>
          </a:p>
          <a:p>
            <a:r>
              <a:rPr lang="en-US" sz="1600" dirty="0"/>
              <a:t>We publish a recording of every meeting not under Chatham House Rule.</a:t>
            </a:r>
          </a:p>
          <a:p>
            <a:endParaRPr lang="en-US" sz="1600" dirty="0"/>
          </a:p>
          <a:p>
            <a:r>
              <a:rPr lang="en-US" sz="1600" dirty="0"/>
              <a:t>We provide access to work groups, special interest groups and local work groups via mailing list.</a:t>
            </a:r>
          </a:p>
          <a:p>
            <a:endParaRPr lang="en-US" sz="1600" dirty="0"/>
          </a:p>
          <a:p>
            <a:r>
              <a:rPr lang="en-US" sz="1600" dirty="0"/>
              <a:t>We also use Slack and WeChat.</a:t>
            </a:r>
          </a:p>
        </p:txBody>
      </p:sp>
      <p:pic>
        <p:nvPicPr>
          <p:cNvPr id="7" name="Picture 6">
            <a:extLst>
              <a:ext uri="{FF2B5EF4-FFF2-40B4-BE49-F238E27FC236}">
                <a16:creationId xmlns:a16="http://schemas.microsoft.com/office/drawing/2014/main" id="{910ECB0F-1C8B-30D9-A274-9B55D4423BB4}"/>
              </a:ext>
            </a:extLst>
          </p:cNvPr>
          <p:cNvPicPr>
            <a:picLocks noChangeAspect="1"/>
          </p:cNvPicPr>
          <p:nvPr/>
        </p:nvPicPr>
        <p:blipFill>
          <a:blip r:embed="rId2"/>
          <a:srcRect/>
          <a:stretch/>
        </p:blipFill>
        <p:spPr>
          <a:xfrm>
            <a:off x="5658600" y="1632275"/>
            <a:ext cx="2534400" cy="2534400"/>
          </a:xfrm>
          <a:prstGeom prst="rect">
            <a:avLst/>
          </a:prstGeom>
        </p:spPr>
      </p:pic>
    </p:spTree>
    <p:extLst>
      <p:ext uri="{BB962C8B-B14F-4D97-AF65-F5344CB8AC3E}">
        <p14:creationId xmlns:p14="http://schemas.microsoft.com/office/powerpoint/2010/main" val="15166078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5EF4AD-C4C4-C6F9-8B12-306264899311}"/>
              </a:ext>
            </a:extLst>
          </p:cNvPr>
          <p:cNvSpPr>
            <a:spLocks noGrp="1"/>
          </p:cNvSpPr>
          <p:nvPr>
            <p:ph type="body" idx="1"/>
          </p:nvPr>
        </p:nvSpPr>
        <p:spPr>
          <a:xfrm>
            <a:off x="1486449" y="3576899"/>
            <a:ext cx="5998800" cy="977683"/>
          </a:xfrm>
        </p:spPr>
        <p:txBody>
          <a:bodyPr>
            <a:noAutofit/>
          </a:bodyPr>
          <a:lstStyle/>
          <a:p>
            <a:pPr algn="ctr"/>
            <a:r>
              <a:rPr lang="en-US" dirty="0"/>
              <a:t>Shane Coughlan</a:t>
            </a:r>
          </a:p>
          <a:p>
            <a:pPr algn="ctr"/>
            <a:r>
              <a:rPr lang="en-US" dirty="0" err="1"/>
              <a:t>scoughlan@linuxfoundation.org</a:t>
            </a:r>
            <a:br>
              <a:rPr lang="en-US" dirty="0"/>
            </a:br>
            <a:r>
              <a:rPr lang="en-US" dirty="0"/>
              <a:t>+81 80 4035 8083</a:t>
            </a:r>
          </a:p>
        </p:txBody>
      </p:sp>
      <p:pic>
        <p:nvPicPr>
          <p:cNvPr id="4" name="Picture 3" descr="A qr code with a few black squares&#10;&#10;Description automatically generated">
            <a:extLst>
              <a:ext uri="{FF2B5EF4-FFF2-40B4-BE49-F238E27FC236}">
                <a16:creationId xmlns:a16="http://schemas.microsoft.com/office/drawing/2014/main" id="{58A3AD56-C0A6-FF08-085E-6C27A77957D2}"/>
              </a:ext>
            </a:extLst>
          </p:cNvPr>
          <p:cNvPicPr>
            <a:picLocks noChangeAspect="1"/>
          </p:cNvPicPr>
          <p:nvPr/>
        </p:nvPicPr>
        <p:blipFill>
          <a:blip r:embed="rId3"/>
          <a:stretch>
            <a:fillRect/>
          </a:stretch>
        </p:blipFill>
        <p:spPr>
          <a:xfrm>
            <a:off x="6609600" y="2609100"/>
            <a:ext cx="2534400" cy="2534400"/>
          </a:xfrm>
          <a:prstGeom prst="rect">
            <a:avLst/>
          </a:prstGeom>
        </p:spPr>
      </p:pic>
      <p:sp>
        <p:nvSpPr>
          <p:cNvPr id="7" name="Text Placeholder 1">
            <a:extLst>
              <a:ext uri="{FF2B5EF4-FFF2-40B4-BE49-F238E27FC236}">
                <a16:creationId xmlns:a16="http://schemas.microsoft.com/office/drawing/2014/main" id="{C8441C8D-9D98-A06E-6160-FBCB926F576B}"/>
              </a:ext>
            </a:extLst>
          </p:cNvPr>
          <p:cNvSpPr txBox="1">
            <a:spLocks/>
          </p:cNvSpPr>
          <p:nvPr/>
        </p:nvSpPr>
        <p:spPr>
          <a:xfrm>
            <a:off x="1572600" y="411333"/>
            <a:ext cx="5998800" cy="9776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dk2"/>
              </a:buClr>
              <a:buSzPts val="1800"/>
              <a:buFont typeface="Open Sans Medium"/>
              <a:buNone/>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algn="ctr"/>
            <a:r>
              <a:rPr lang="en-US" sz="2800" b="1" dirty="0"/>
              <a:t>Let’s Talk More</a:t>
            </a:r>
          </a:p>
        </p:txBody>
      </p:sp>
      <p:sp>
        <p:nvSpPr>
          <p:cNvPr id="3" name="Title 2">
            <a:extLst>
              <a:ext uri="{FF2B5EF4-FFF2-40B4-BE49-F238E27FC236}">
                <a16:creationId xmlns:a16="http://schemas.microsoft.com/office/drawing/2014/main" id="{BBD82E70-7128-2224-46AA-00AB309D02A3}"/>
              </a:ext>
            </a:extLst>
          </p:cNvPr>
          <p:cNvSpPr>
            <a:spLocks noGrp="1"/>
          </p:cNvSpPr>
          <p:nvPr>
            <p:ph type="title" idx="4294967295"/>
          </p:nvPr>
        </p:nvSpPr>
        <p:spPr/>
        <p:txBody>
          <a:bodyPr>
            <a:normAutofit fontScale="90000"/>
          </a:bodyPr>
          <a:lstStyle/>
          <a:p>
            <a:r>
              <a:rPr lang="en-US" dirty="0"/>
              <a:t>     </a:t>
            </a:r>
          </a:p>
        </p:txBody>
      </p:sp>
    </p:spTree>
    <p:extLst>
      <p:ext uri="{BB962C8B-B14F-4D97-AF65-F5344CB8AC3E}">
        <p14:creationId xmlns:p14="http://schemas.microsoft.com/office/powerpoint/2010/main" val="3642839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2"/>
          <p:cNvSpPr txBox="1">
            <a:spLocks noGrp="1"/>
          </p:cNvSpPr>
          <p:nvPr>
            <p:ph type="title"/>
          </p:nvPr>
        </p:nvSpPr>
        <p:spPr>
          <a:prstGeom prst="rect">
            <a:avLst/>
          </a:prstGeom>
        </p:spPr>
        <p:txBody>
          <a:bodyPr spcFirstLastPara="1" wrap="square" lIns="91425" tIns="91425" rIns="91425" bIns="91425" anchor="ctr" anchorCtr="0">
            <a:normAutofit/>
          </a:bodyPr>
          <a:lstStyle/>
          <a:p>
            <a:pPr marL="0" lvl="0" indent="0" rtl="0">
              <a:spcBef>
                <a:spcPts val="0"/>
              </a:spcBef>
              <a:spcAft>
                <a:spcPts val="0"/>
              </a:spcAft>
              <a:buNone/>
            </a:pPr>
            <a:r>
              <a:rPr lang="en-US" sz="2700" dirty="0"/>
              <a:t>Get Full Overviews Online</a:t>
            </a:r>
            <a:endParaRPr sz="2700" dirty="0"/>
          </a:p>
        </p:txBody>
      </p:sp>
      <p:sp>
        <p:nvSpPr>
          <p:cNvPr id="2" name="Text Placeholder 1">
            <a:extLst>
              <a:ext uri="{FF2B5EF4-FFF2-40B4-BE49-F238E27FC236}">
                <a16:creationId xmlns:a16="http://schemas.microsoft.com/office/drawing/2014/main" id="{9BD9469E-8367-4004-295B-A4F2AD3BE02F}"/>
              </a:ext>
            </a:extLst>
          </p:cNvPr>
          <p:cNvSpPr>
            <a:spLocks noGrp="1"/>
          </p:cNvSpPr>
          <p:nvPr>
            <p:ph type="body" idx="1"/>
          </p:nvPr>
        </p:nvSpPr>
        <p:spPr/>
        <p:txBody>
          <a:bodyPr/>
          <a:lstStyle/>
          <a:p>
            <a:pPr marL="139700" indent="0" algn="ctr">
              <a:buNone/>
            </a:pPr>
            <a:r>
              <a:rPr lang="en-US" b="1" dirty="0"/>
              <a:t>ISO/IEC 5230:2020</a:t>
            </a:r>
            <a:br>
              <a:rPr lang="en-US" dirty="0"/>
            </a:br>
            <a:r>
              <a:rPr lang="en-US" dirty="0"/>
              <a:t>Open Source License Compliance</a:t>
            </a:r>
          </a:p>
        </p:txBody>
      </p:sp>
      <p:sp>
        <p:nvSpPr>
          <p:cNvPr id="3" name="Text Placeholder 2">
            <a:extLst>
              <a:ext uri="{FF2B5EF4-FFF2-40B4-BE49-F238E27FC236}">
                <a16:creationId xmlns:a16="http://schemas.microsoft.com/office/drawing/2014/main" id="{A5534FC7-A3EC-49A4-0EE6-66B981B07DF9}"/>
              </a:ext>
            </a:extLst>
          </p:cNvPr>
          <p:cNvSpPr>
            <a:spLocks noGrp="1"/>
          </p:cNvSpPr>
          <p:nvPr>
            <p:ph type="body" idx="2"/>
          </p:nvPr>
        </p:nvSpPr>
        <p:spPr/>
        <p:txBody>
          <a:bodyPr/>
          <a:lstStyle/>
          <a:p>
            <a:pPr marL="139700" indent="0" algn="ctr">
              <a:buNone/>
            </a:pPr>
            <a:r>
              <a:rPr lang="en-US" sz="1400" b="1" dirty="0"/>
              <a:t>ISO/IEC 18974:2023</a:t>
            </a:r>
            <a:br>
              <a:rPr lang="en-US" sz="1400" b="1" dirty="0"/>
            </a:br>
            <a:r>
              <a:rPr lang="en-US" sz="1400" dirty="0"/>
              <a:t>Open Source Security Assurance</a:t>
            </a:r>
            <a:endParaRPr lang="en-US" dirty="0"/>
          </a:p>
        </p:txBody>
      </p:sp>
      <p:pic>
        <p:nvPicPr>
          <p:cNvPr id="4" name="Picture 3" descr="A qr code with a few black squares&#10;&#10;Description automatically generated">
            <a:extLst>
              <a:ext uri="{FF2B5EF4-FFF2-40B4-BE49-F238E27FC236}">
                <a16:creationId xmlns:a16="http://schemas.microsoft.com/office/drawing/2014/main" id="{3BB6F54A-6C85-7D80-367F-5EBA7943F229}"/>
              </a:ext>
            </a:extLst>
          </p:cNvPr>
          <p:cNvPicPr>
            <a:picLocks noChangeAspect="1"/>
          </p:cNvPicPr>
          <p:nvPr/>
        </p:nvPicPr>
        <p:blipFill>
          <a:blip r:embed="rId3"/>
          <a:stretch>
            <a:fillRect/>
          </a:stretch>
        </p:blipFill>
        <p:spPr>
          <a:xfrm>
            <a:off x="1231650" y="1957419"/>
            <a:ext cx="2160000" cy="2160000"/>
          </a:xfrm>
          <a:prstGeom prst="rect">
            <a:avLst/>
          </a:prstGeom>
        </p:spPr>
      </p:pic>
      <p:pic>
        <p:nvPicPr>
          <p:cNvPr id="5" name="Picture 4" descr="A qr code with a black and white background&#10;&#10;Description automatically generated">
            <a:extLst>
              <a:ext uri="{FF2B5EF4-FFF2-40B4-BE49-F238E27FC236}">
                <a16:creationId xmlns:a16="http://schemas.microsoft.com/office/drawing/2014/main" id="{276B3FFC-8CAC-AA84-F515-2B64FB4C5015}"/>
              </a:ext>
            </a:extLst>
          </p:cNvPr>
          <p:cNvPicPr>
            <a:picLocks noChangeAspect="1"/>
          </p:cNvPicPr>
          <p:nvPr/>
        </p:nvPicPr>
        <p:blipFill>
          <a:blip r:embed="rId4"/>
          <a:stretch>
            <a:fillRect/>
          </a:stretch>
        </p:blipFill>
        <p:spPr>
          <a:xfrm>
            <a:off x="5845800" y="1957419"/>
            <a:ext cx="2160000" cy="2160000"/>
          </a:xfrm>
          <a:prstGeom prst="rect">
            <a:avLst/>
          </a:prstGeom>
        </p:spPr>
      </p:pic>
    </p:spTree>
    <p:extLst>
      <p:ext uri="{BB962C8B-B14F-4D97-AF65-F5344CB8AC3E}">
        <p14:creationId xmlns:p14="http://schemas.microsoft.com/office/powerpoint/2010/main" val="245733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1C956-796B-078D-6702-D8A30ECCC8F0}"/>
              </a:ext>
            </a:extLst>
          </p:cNvPr>
          <p:cNvSpPr>
            <a:spLocks noGrp="1"/>
          </p:cNvSpPr>
          <p:nvPr>
            <p:ph type="title"/>
          </p:nvPr>
        </p:nvSpPr>
        <p:spPr>
          <a:xfrm>
            <a:off x="460950" y="913902"/>
            <a:ext cx="8222100" cy="2504662"/>
          </a:xfrm>
        </p:spPr>
        <p:txBody>
          <a:bodyPr>
            <a:noAutofit/>
          </a:bodyPr>
          <a:lstStyle/>
          <a:p>
            <a:r>
              <a:rPr lang="en-US" sz="18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ISO standards are a reputable shorthand in discussions, negotiations and contracts, allowing everything from “expected structure” to “what is a quality program” to be communicated easily.</a:t>
            </a:r>
            <a:br>
              <a:rPr lang="en-US" sz="18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br>
            <a:br>
              <a:rPr lang="en-US" sz="18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br>
            <a:r>
              <a:rPr lang="en-US" sz="1800" b="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The OpenChain standards are the </a:t>
            </a:r>
            <a:r>
              <a:rPr lang="en-US" sz="1800" b="1" i="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international baseline </a:t>
            </a:r>
            <a:r>
              <a:rPr lang="en-US" sz="1800" b="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for quality in open source license compliance or security assurance programs.</a:t>
            </a:r>
          </a:p>
        </p:txBody>
      </p:sp>
    </p:spTree>
    <p:extLst>
      <p:ext uri="{BB962C8B-B14F-4D97-AF65-F5344CB8AC3E}">
        <p14:creationId xmlns:p14="http://schemas.microsoft.com/office/powerpoint/2010/main" val="4195723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Progress Around Our Standards</a:t>
            </a:r>
          </a:p>
        </p:txBody>
      </p:sp>
    </p:spTree>
    <p:extLst>
      <p:ext uri="{BB962C8B-B14F-4D97-AF65-F5344CB8AC3E}">
        <p14:creationId xmlns:p14="http://schemas.microsoft.com/office/powerpoint/2010/main" val="2169658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5" name="Google Shape;202;g2fe16c0717b_0_33">
            <a:extLst>
              <a:ext uri="{FF2B5EF4-FFF2-40B4-BE49-F238E27FC236}">
                <a16:creationId xmlns:a16="http://schemas.microsoft.com/office/drawing/2014/main" id="{8A582FFB-F8C9-18D7-2DA3-A36B895169BD}"/>
              </a:ext>
            </a:extLst>
          </p:cNvPr>
          <p:cNvPicPr preferRelativeResize="0">
            <a:picLocks noChangeAspect="1"/>
          </p:cNvPicPr>
          <p:nvPr/>
        </p:nvPicPr>
        <p:blipFill>
          <a:blip r:embed="rId3">
            <a:alphaModFix/>
          </a:blip>
          <a:stretch>
            <a:fillRect/>
          </a:stretch>
        </p:blipFill>
        <p:spPr>
          <a:xfrm>
            <a:off x="3047543" y="2512177"/>
            <a:ext cx="3159726" cy="1188057"/>
          </a:xfrm>
          <a:prstGeom prst="rect">
            <a:avLst/>
          </a:prstGeom>
          <a:noFill/>
          <a:ln>
            <a:noFill/>
          </a:ln>
        </p:spPr>
      </p:pic>
      <p:sp>
        <p:nvSpPr>
          <p:cNvPr id="157" name="Google Shape;157;p2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 Continual Heartbeat Of Adoption</a:t>
            </a:r>
            <a:endParaRPr dirty="0"/>
          </a:p>
        </p:txBody>
      </p:sp>
      <p:sp>
        <p:nvSpPr>
          <p:cNvPr id="6" name="Text Placeholder 5">
            <a:extLst>
              <a:ext uri="{FF2B5EF4-FFF2-40B4-BE49-F238E27FC236}">
                <a16:creationId xmlns:a16="http://schemas.microsoft.com/office/drawing/2014/main" id="{A4CB8B5D-C8A1-95B4-BADF-694854289F63}"/>
              </a:ext>
            </a:extLst>
          </p:cNvPr>
          <p:cNvSpPr>
            <a:spLocks noGrp="1"/>
          </p:cNvSpPr>
          <p:nvPr>
            <p:ph type="body" idx="1"/>
          </p:nvPr>
        </p:nvSpPr>
        <p:spPr>
          <a:xfrm>
            <a:off x="280350" y="1266450"/>
            <a:ext cx="5670726" cy="3339000"/>
          </a:xfrm>
        </p:spPr>
        <p:txBody>
          <a:bodyPr/>
          <a:lstStyle/>
          <a:p>
            <a:pPr marL="114300" indent="0" algn="ctr">
              <a:buNone/>
            </a:pPr>
            <a:r>
              <a:rPr lang="en-US" dirty="0"/>
              <a:t>OpenChain standards are built, used </a:t>
            </a:r>
            <a:br>
              <a:rPr lang="en-US" dirty="0"/>
            </a:br>
            <a:r>
              <a:rPr lang="en-US" dirty="0"/>
              <a:t>and supported by all industries</a:t>
            </a:r>
          </a:p>
          <a:p>
            <a:pPr marL="114300" indent="0" algn="ctr">
              <a:buNone/>
            </a:pPr>
            <a:endParaRPr lang="en-US" dirty="0"/>
          </a:p>
          <a:p>
            <a:pPr marL="114300" indent="0" algn="ctr">
              <a:buNone/>
            </a:pPr>
            <a:r>
              <a:rPr lang="en-US" dirty="0"/>
              <a:t>Recent adoption announcements:</a:t>
            </a:r>
          </a:p>
          <a:p>
            <a:endParaRPr lang="en-US" dirty="0"/>
          </a:p>
        </p:txBody>
      </p:sp>
      <p:pic>
        <p:nvPicPr>
          <p:cNvPr id="3" name="Picture 2">
            <a:extLst>
              <a:ext uri="{FF2B5EF4-FFF2-40B4-BE49-F238E27FC236}">
                <a16:creationId xmlns:a16="http://schemas.microsoft.com/office/drawing/2014/main" id="{40EAD985-80C1-108A-5080-276A17797CAB}"/>
              </a:ext>
            </a:extLst>
          </p:cNvPr>
          <p:cNvPicPr>
            <a:picLocks noChangeAspect="1"/>
          </p:cNvPicPr>
          <p:nvPr/>
        </p:nvPicPr>
        <p:blipFill>
          <a:blip r:embed="rId4"/>
          <a:srcRect/>
          <a:stretch/>
        </p:blipFill>
        <p:spPr>
          <a:xfrm>
            <a:off x="6294690" y="0"/>
            <a:ext cx="2193995" cy="5143500"/>
          </a:xfrm>
          <a:prstGeom prst="rect">
            <a:avLst/>
          </a:prstGeom>
        </p:spPr>
      </p:pic>
      <p:pic>
        <p:nvPicPr>
          <p:cNvPr id="4" name="Picture 3" descr="A black background with a black square&#10;&#10;Description automatically generated with medium confidence">
            <a:extLst>
              <a:ext uri="{FF2B5EF4-FFF2-40B4-BE49-F238E27FC236}">
                <a16:creationId xmlns:a16="http://schemas.microsoft.com/office/drawing/2014/main" id="{1D1DC6E7-DB0C-B50A-24EA-DDDED0C16491}"/>
              </a:ext>
            </a:extLst>
          </p:cNvPr>
          <p:cNvPicPr>
            <a:picLocks noChangeAspect="1"/>
          </p:cNvPicPr>
          <p:nvPr/>
        </p:nvPicPr>
        <p:blipFill>
          <a:blip r:embed="rId5"/>
          <a:stretch>
            <a:fillRect/>
          </a:stretch>
        </p:blipFill>
        <p:spPr>
          <a:xfrm>
            <a:off x="2936299" y="3626938"/>
            <a:ext cx="3058488" cy="643892"/>
          </a:xfrm>
          <a:prstGeom prst="rect">
            <a:avLst/>
          </a:prstGeom>
        </p:spPr>
      </p:pic>
      <p:pic>
        <p:nvPicPr>
          <p:cNvPr id="2" name="Google Shape;192;g2fe16c0717b_0_27">
            <a:extLst>
              <a:ext uri="{FF2B5EF4-FFF2-40B4-BE49-F238E27FC236}">
                <a16:creationId xmlns:a16="http://schemas.microsoft.com/office/drawing/2014/main" id="{5FE83D93-43A9-032F-847D-B15653F66C1A}"/>
              </a:ext>
            </a:extLst>
          </p:cNvPr>
          <p:cNvPicPr preferRelativeResize="0">
            <a:picLocks noChangeAspect="1"/>
          </p:cNvPicPr>
          <p:nvPr/>
        </p:nvPicPr>
        <p:blipFill>
          <a:blip r:embed="rId6">
            <a:alphaModFix/>
          </a:blip>
          <a:srcRect l="12780" t="25129" r="13688" b="24281"/>
          <a:stretch/>
        </p:blipFill>
        <p:spPr>
          <a:xfrm>
            <a:off x="935907" y="2816301"/>
            <a:ext cx="1768022" cy="546595"/>
          </a:xfrm>
          <a:prstGeom prst="rect">
            <a:avLst/>
          </a:prstGeom>
          <a:noFill/>
          <a:ln>
            <a:noFill/>
          </a:ln>
        </p:spPr>
      </p:pic>
      <p:pic>
        <p:nvPicPr>
          <p:cNvPr id="8" name="Picture 7" descr="A black and red logo&#10;&#10;Description automatically generated">
            <a:extLst>
              <a:ext uri="{FF2B5EF4-FFF2-40B4-BE49-F238E27FC236}">
                <a16:creationId xmlns:a16="http://schemas.microsoft.com/office/drawing/2014/main" id="{239D4BBD-06D3-A138-FBF3-2B4E7342567B}"/>
              </a:ext>
            </a:extLst>
          </p:cNvPr>
          <p:cNvPicPr>
            <a:picLocks noChangeAspect="1"/>
          </p:cNvPicPr>
          <p:nvPr/>
        </p:nvPicPr>
        <p:blipFill>
          <a:blip r:embed="rId7"/>
          <a:stretch>
            <a:fillRect/>
          </a:stretch>
        </p:blipFill>
        <p:spPr>
          <a:xfrm>
            <a:off x="1845901" y="3653859"/>
            <a:ext cx="746783" cy="616971"/>
          </a:xfrm>
          <a:prstGeom prst="rect">
            <a:avLst/>
          </a:prstGeom>
        </p:spPr>
      </p:pic>
    </p:spTree>
    <p:extLst>
      <p:ext uri="{BB962C8B-B14F-4D97-AF65-F5344CB8AC3E}">
        <p14:creationId xmlns:p14="http://schemas.microsoft.com/office/powerpoint/2010/main" val="2766417661"/>
      </p:ext>
    </p:extLst>
  </p:cSld>
  <p:clrMapOvr>
    <a:masterClrMapping/>
  </p:clrMapOvr>
</p:sld>
</file>

<file path=ppt/theme/theme1.xml><?xml version="1.0" encoding="utf-8"?>
<a:theme xmlns:a="http://schemas.openxmlformats.org/drawingml/2006/main"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13040</TotalTime>
  <Words>1624</Words>
  <Application>Microsoft Macintosh PowerPoint</Application>
  <PresentationFormat>On-screen Show (16:9)</PresentationFormat>
  <Paragraphs>206</Paragraphs>
  <Slides>53</Slides>
  <Notes>24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53</vt:i4>
      </vt:variant>
    </vt:vector>
  </HeadingPairs>
  <TitlesOfParts>
    <vt:vector size="65" baseType="lpstr">
      <vt:lpstr>Archivo</vt:lpstr>
      <vt:lpstr>Archivo ExtraLight</vt:lpstr>
      <vt:lpstr>Archivo Light</vt:lpstr>
      <vt:lpstr>Noto Sans Symbols</vt:lpstr>
      <vt:lpstr>Open Sans Medium</vt:lpstr>
      <vt:lpstr>Arial</vt:lpstr>
      <vt:lpstr>Courier New</vt:lpstr>
      <vt:lpstr>Open Sans ExtraBold</vt:lpstr>
      <vt:lpstr>Open Sans Light</vt:lpstr>
      <vt:lpstr>Roboto</vt:lpstr>
      <vt:lpstr>Roboto Slab Light</vt:lpstr>
      <vt:lpstr>Linux Foundation EU Theme 2023</vt:lpstr>
      <vt:lpstr>OpenChain Project</vt:lpstr>
      <vt:lpstr>Project Overview</vt:lpstr>
      <vt:lpstr>Stacking Standards + Solutions</vt:lpstr>
      <vt:lpstr>Trust Built By Process Management</vt:lpstr>
      <vt:lpstr>Sister Standards - Processes for Programs</vt:lpstr>
      <vt:lpstr>Get Full Overviews Online</vt:lpstr>
      <vt:lpstr>ISO standards are a reputable shorthand in discussions, negotiations and contracts, allowing everything from “expected structure” to “what is a quality program” to be communicated easily.  The OpenChain standards are the international baseline for quality in open source license compliance or security assurance programs.</vt:lpstr>
      <vt:lpstr>Progress Around Our Standards</vt:lpstr>
      <vt:lpstr>A Continual Heartbeat Of Adoption</vt:lpstr>
      <vt:lpstr>Nokia Adoption of ISO/IEC 5230</vt:lpstr>
      <vt:lpstr>OpenHarmony Adoption of ISO/IEC 5230</vt:lpstr>
      <vt:lpstr>Korea Telecom Adoption of ISO/IEC 18974</vt:lpstr>
      <vt:lpstr>Samsung SDS Adoption of ISO/IEC 18974</vt:lpstr>
      <vt:lpstr>A Continual Heartbeat Of Use</vt:lpstr>
      <vt:lpstr>31%</vt:lpstr>
      <vt:lpstr>Adoption Methods</vt:lpstr>
      <vt:lpstr>How Are OpenChain Standards Adopted?</vt:lpstr>
      <vt:lpstr>Self-Certification – Rationale and Effectiveness</vt:lpstr>
      <vt:lpstr>Third-Party Certification – Rationale</vt:lpstr>
      <vt:lpstr>Support Network</vt:lpstr>
      <vt:lpstr>We Have Community Study and Work Groups</vt:lpstr>
      <vt:lpstr>We Have Free Reference Material</vt:lpstr>
      <vt:lpstr>We Have Commercial Support</vt:lpstr>
      <vt:lpstr>Relationship with Other Standards</vt:lpstr>
      <vt:lpstr>Wide Compatibility</vt:lpstr>
      <vt:lpstr>Market Evolution</vt:lpstr>
      <vt:lpstr>Procurement Negotiations</vt:lpstr>
      <vt:lpstr>Mergers and Acquisitions</vt:lpstr>
      <vt:lpstr>Supply Chain Management</vt:lpstr>
      <vt:lpstr>Supporting Regulation</vt:lpstr>
      <vt:lpstr>Addressing US Executive Order / NIST / CISA</vt:lpstr>
      <vt:lpstr>Addressing the CRA</vt:lpstr>
      <vt:lpstr>Policy and Regulation Webinar Series:</vt:lpstr>
      <vt:lpstr>Example Reference Material</vt:lpstr>
      <vt:lpstr>Recent Releases</vt:lpstr>
      <vt:lpstr>Case Studies</vt:lpstr>
      <vt:lpstr>Training Courses</vt:lpstr>
      <vt:lpstr>90+</vt:lpstr>
      <vt:lpstr>AI Legal Landscape Webinar Recording</vt:lpstr>
      <vt:lpstr>AI Legal Landscape Webinar Recording</vt:lpstr>
      <vt:lpstr>Reference Material Coming Soon</vt:lpstr>
      <vt:lpstr>October: CC-0 Maturity Model</vt:lpstr>
      <vt:lpstr>Always Evolving</vt:lpstr>
      <vt:lpstr>PowerPoint Presentation</vt:lpstr>
      <vt:lpstr>New AI Study Group</vt:lpstr>
      <vt:lpstr>New SBOM Study Group</vt:lpstr>
      <vt:lpstr>October: Open Compliance Summit</vt:lpstr>
      <vt:lpstr>In Conclusion</vt:lpstr>
      <vt:lpstr>What Is Happening Right Now?</vt:lpstr>
      <vt:lpstr>What Is Coming Next For The Market?</vt:lpstr>
      <vt:lpstr>What Will The OpenChain Project Do? </vt:lpstr>
      <vt:lpstr>Track All This Work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Shane Coughlan</cp:lastModifiedBy>
  <cp:revision>185</cp:revision>
  <dcterms:modified xsi:type="dcterms:W3CDTF">2024-10-15T06:32:16Z</dcterms:modified>
</cp:coreProperties>
</file>